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ppt/theme/themeOverride2.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3.xml" ContentType="application/vnd.openxmlformats-officedocument.themeOverride+xml"/>
  <Override PartName="/ppt/notesSlides/notesSlide5.xml" ContentType="application/vnd.openxmlformats-officedocument.presentationml.notesSlide+xml"/>
  <Override PartName="/ppt/theme/themeOverride4.xml" ContentType="application/vnd.openxmlformats-officedocument.themeOverride+xml"/>
  <Override PartName="/ppt/notesSlides/notesSlide6.xml" ContentType="application/vnd.openxmlformats-officedocument.presentationml.notesSlide+xml"/>
  <Override PartName="/ppt/theme/themeOverride5.xml" ContentType="application/vnd.openxmlformats-officedocument.themeOverride+xml"/>
  <Override PartName="/ppt/notesSlides/notesSlide7.xml" ContentType="application/vnd.openxmlformats-officedocument.presentationml.notesSlide+xml"/>
  <Override PartName="/ppt/theme/themeOverride6.xml" ContentType="application/vnd.openxmlformats-officedocument.themeOverride+xml"/>
  <Override PartName="/ppt/notesSlides/notesSlide8.xml" ContentType="application/vnd.openxmlformats-officedocument.presentationml.notesSlide+xml"/>
  <Override PartName="/ppt/theme/themeOverride7.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60" r:id="rId1"/>
    <p:sldMasterId id="2147483684" r:id="rId2"/>
  </p:sldMasterIdLst>
  <p:notesMasterIdLst>
    <p:notesMasterId r:id="rId26"/>
  </p:notesMasterIdLst>
  <p:sldIdLst>
    <p:sldId id="256" r:id="rId3"/>
    <p:sldId id="257" r:id="rId4"/>
    <p:sldId id="258" r:id="rId5"/>
    <p:sldId id="262" r:id="rId6"/>
    <p:sldId id="259" r:id="rId7"/>
    <p:sldId id="261" r:id="rId8"/>
    <p:sldId id="263" r:id="rId9"/>
    <p:sldId id="264" r:id="rId10"/>
    <p:sldId id="260" r:id="rId11"/>
    <p:sldId id="279" r:id="rId12"/>
    <p:sldId id="265" r:id="rId13"/>
    <p:sldId id="266" r:id="rId14"/>
    <p:sldId id="267" r:id="rId15"/>
    <p:sldId id="268" r:id="rId16"/>
    <p:sldId id="269" r:id="rId17"/>
    <p:sldId id="270" r:id="rId18"/>
    <p:sldId id="271" r:id="rId19"/>
    <p:sldId id="272" r:id="rId20"/>
    <p:sldId id="273" r:id="rId21"/>
    <p:sldId id="276" r:id="rId22"/>
    <p:sldId id="274" r:id="rId23"/>
    <p:sldId id="275" r:id="rId24"/>
    <p:sldId id="278" r:id="rId25"/>
  </p:sldIdLst>
  <p:sldSz cx="9144000" cy="6858000" type="screen4x3"/>
  <p:notesSz cx="6858000" cy="9144000"/>
  <p:embeddedFontLst>
    <p:embeddedFont>
      <p:font typeface="Bloody" pitchFamily="2" charset="0"/>
      <p:regular r:id="rId27"/>
    </p:embeddedFont>
    <p:embeddedFont>
      <p:font typeface="Calibri" pitchFamily="34" charset="0"/>
      <p:regular r:id="rId28"/>
      <p:bold r:id="rId29"/>
      <p:italic r:id="rId30"/>
      <p:boldItalic r:id="rId31"/>
    </p:embeddedFont>
    <p:embeddedFont>
      <p:font typeface="Bauhaus 93" pitchFamily="82" charset="0"/>
      <p:regular r:id="rId32"/>
    </p:embeddedFont>
    <p:embeddedFont>
      <p:font typeface="Berlin Sans FB" pitchFamily="34" charset="0"/>
      <p:regular r:id="rId33"/>
      <p:bold r:id="rId34"/>
    </p:embeddedFont>
    <p:embeddedFont>
      <p:font typeface="Aharoni" pitchFamily="2" charset="-79"/>
      <p:bold r:id="rId35"/>
    </p:embeddedFont>
    <p:embeddedFont>
      <p:font typeface="Arial Black" pitchFamily="34" charset="0"/>
      <p:bold r:id="rId36"/>
    </p:embeddedFont>
    <p:embeddedFont>
      <p:font typeface="Cambria" pitchFamily="18" charset="0"/>
      <p:regular r:id="rId37"/>
      <p:bold r:id="rId38"/>
      <p:italic r:id="rId39"/>
      <p:boldItalic r:id="rId4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4600" autoAdjust="0"/>
  </p:normalViewPr>
  <p:slideViewPr>
    <p:cSldViewPr>
      <p:cViewPr varScale="1">
        <p:scale>
          <a:sx n="54" d="100"/>
          <a:sy n="54" d="100"/>
        </p:scale>
        <p:origin x="-1836"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9" Type="http://schemas.openxmlformats.org/officeDocument/2006/relationships/font" Target="fonts/font13.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8.fntdata"/><Relationship Id="rId42"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7.fntdata"/><Relationship Id="rId38" Type="http://schemas.openxmlformats.org/officeDocument/2006/relationships/font" Target="fonts/font12.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3.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font" Target="fonts/font14.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5.fntdata"/><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40A2E72-9E2A-49B7-8859-676B020C6761}" type="datetimeFigureOut">
              <a:rPr lang="en-US" smtClean="0"/>
              <a:t>2/26/2012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0F6F9DB-1652-45CD-9437-75D7A4FA60CC}" type="slidenum">
              <a:rPr lang="en-US" smtClean="0"/>
              <a:t>‹#›</a:t>
            </a:fld>
            <a:endParaRPr lang="en-US"/>
          </a:p>
        </p:txBody>
      </p:sp>
    </p:spTree>
    <p:extLst>
      <p:ext uri="{BB962C8B-B14F-4D97-AF65-F5344CB8AC3E}">
        <p14:creationId xmlns:p14="http://schemas.microsoft.com/office/powerpoint/2010/main" val="28306340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Paul became</a:t>
            </a:r>
            <a:r>
              <a:rPr lang="en-US" baseline="0" dirty="0" smtClean="0"/>
              <a:t> the last apostle chosen by Jesus Christ.  One of the requirements to be an apostle was to see the Lord and Paul was the last to see him (1 Cor. 15:7, 8). There are no living apostles today and there have been none chosen since Paul. He considered himself the least of all, and hence a play on his name, Paul, which means “small.” Yet he labored more than all and wrote the majority of the New Testament. We want to look at four pertinent questions pertaining to Paul.</a:t>
            </a:r>
            <a:endParaRPr lang="en-US" dirty="0"/>
          </a:p>
        </p:txBody>
      </p:sp>
      <p:sp>
        <p:nvSpPr>
          <p:cNvPr id="4" name="Slide Number Placeholder 3"/>
          <p:cNvSpPr>
            <a:spLocks noGrp="1"/>
          </p:cNvSpPr>
          <p:nvPr>
            <p:ph type="sldNum" sz="quarter" idx="10"/>
          </p:nvPr>
        </p:nvSpPr>
        <p:spPr/>
        <p:txBody>
          <a:bodyPr/>
          <a:lstStyle/>
          <a:p>
            <a:fld id="{A0F6F9DB-1652-45CD-9437-75D7A4FA60CC}" type="slidenum">
              <a:rPr lang="en-US" smtClean="0"/>
              <a:t>1</a:t>
            </a:fld>
            <a:endParaRPr lang="en-US"/>
          </a:p>
        </p:txBody>
      </p:sp>
    </p:spTree>
    <p:extLst>
      <p:ext uri="{BB962C8B-B14F-4D97-AF65-F5344CB8AC3E}">
        <p14:creationId xmlns:p14="http://schemas.microsoft.com/office/powerpoint/2010/main" val="18432245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0F6F9DB-1652-45CD-9437-75D7A4FA60CC}" type="slidenum">
              <a:rPr lang="en-US" smtClean="0"/>
              <a:t>19</a:t>
            </a:fld>
            <a:endParaRPr lang="en-US"/>
          </a:p>
        </p:txBody>
      </p:sp>
    </p:spTree>
    <p:extLst>
      <p:ext uri="{BB962C8B-B14F-4D97-AF65-F5344CB8AC3E}">
        <p14:creationId xmlns:p14="http://schemas.microsoft.com/office/powerpoint/2010/main" val="36565527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0F6F9DB-1652-45CD-9437-75D7A4FA60CC}" type="slidenum">
              <a:rPr lang="en-US" smtClean="0"/>
              <a:t>20</a:t>
            </a:fld>
            <a:endParaRPr lang="en-US"/>
          </a:p>
        </p:txBody>
      </p:sp>
    </p:spTree>
    <p:extLst>
      <p:ext uri="{BB962C8B-B14F-4D97-AF65-F5344CB8AC3E}">
        <p14:creationId xmlns:p14="http://schemas.microsoft.com/office/powerpoint/2010/main" val="5460470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0F6F9DB-1652-45CD-9437-75D7A4FA60CC}" type="slidenum">
              <a:rPr lang="en-US" smtClean="0"/>
              <a:t>21</a:t>
            </a:fld>
            <a:endParaRPr lang="en-US"/>
          </a:p>
        </p:txBody>
      </p:sp>
    </p:spTree>
    <p:extLst>
      <p:ext uri="{BB962C8B-B14F-4D97-AF65-F5344CB8AC3E}">
        <p14:creationId xmlns:p14="http://schemas.microsoft.com/office/powerpoint/2010/main" val="24522064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0F6F9DB-1652-45CD-9437-75D7A4FA60CC}" type="slidenum">
              <a:rPr lang="en-US" smtClean="0"/>
              <a:t>22</a:t>
            </a:fld>
            <a:endParaRPr lang="en-US"/>
          </a:p>
        </p:txBody>
      </p:sp>
    </p:spTree>
    <p:extLst>
      <p:ext uri="{BB962C8B-B14F-4D97-AF65-F5344CB8AC3E}">
        <p14:creationId xmlns:p14="http://schemas.microsoft.com/office/powerpoint/2010/main" val="16537744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0F6F9DB-1652-45CD-9437-75D7A4FA60CC}" type="slidenum">
              <a:rPr lang="en-US" smtClean="0"/>
              <a:t>23</a:t>
            </a:fld>
            <a:endParaRPr lang="en-US"/>
          </a:p>
        </p:txBody>
      </p:sp>
    </p:spTree>
    <p:extLst>
      <p:ext uri="{BB962C8B-B14F-4D97-AF65-F5344CB8AC3E}">
        <p14:creationId xmlns:p14="http://schemas.microsoft.com/office/powerpoint/2010/main" val="29433265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F6F9DB-1652-45CD-9437-75D7A4FA60CC}" type="slidenum">
              <a:rPr lang="en-US" smtClean="0"/>
              <a:t>7</a:t>
            </a:fld>
            <a:endParaRPr lang="en-US"/>
          </a:p>
        </p:txBody>
      </p:sp>
    </p:spTree>
    <p:extLst>
      <p:ext uri="{BB962C8B-B14F-4D97-AF65-F5344CB8AC3E}">
        <p14:creationId xmlns:p14="http://schemas.microsoft.com/office/powerpoint/2010/main" val="2082945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End sermon</a:t>
            </a:r>
            <a:endParaRPr lang="en-US" dirty="0"/>
          </a:p>
        </p:txBody>
      </p:sp>
      <p:sp>
        <p:nvSpPr>
          <p:cNvPr id="4" name="Slide Number Placeholder 3"/>
          <p:cNvSpPr>
            <a:spLocks noGrp="1"/>
          </p:cNvSpPr>
          <p:nvPr>
            <p:ph type="sldNum" sz="quarter" idx="10"/>
          </p:nvPr>
        </p:nvSpPr>
        <p:spPr/>
        <p:txBody>
          <a:bodyPr/>
          <a:lstStyle/>
          <a:p>
            <a:fld id="{A0F6F9DB-1652-45CD-9437-75D7A4FA60CC}" type="slidenum">
              <a:rPr lang="en-US" smtClean="0"/>
              <a:t>12</a:t>
            </a:fld>
            <a:endParaRPr lang="en-US"/>
          </a:p>
        </p:txBody>
      </p:sp>
    </p:spTree>
    <p:extLst>
      <p:ext uri="{BB962C8B-B14F-4D97-AF65-F5344CB8AC3E}">
        <p14:creationId xmlns:p14="http://schemas.microsoft.com/office/powerpoint/2010/main" val="36087126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0F6F9DB-1652-45CD-9437-75D7A4FA60CC}" type="slidenum">
              <a:rPr lang="en-US" smtClean="0"/>
              <a:t>13</a:t>
            </a:fld>
            <a:endParaRPr lang="en-US"/>
          </a:p>
        </p:txBody>
      </p:sp>
    </p:spTree>
    <p:extLst>
      <p:ext uri="{BB962C8B-B14F-4D97-AF65-F5344CB8AC3E}">
        <p14:creationId xmlns:p14="http://schemas.microsoft.com/office/powerpoint/2010/main" val="3457983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F6F9DB-1652-45CD-9437-75D7A4FA60CC}" type="slidenum">
              <a:rPr lang="en-US" smtClean="0"/>
              <a:t>14</a:t>
            </a:fld>
            <a:endParaRPr lang="en-US"/>
          </a:p>
        </p:txBody>
      </p:sp>
    </p:spTree>
    <p:extLst>
      <p:ext uri="{BB962C8B-B14F-4D97-AF65-F5344CB8AC3E}">
        <p14:creationId xmlns:p14="http://schemas.microsoft.com/office/powerpoint/2010/main" val="16802871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0F6F9DB-1652-45CD-9437-75D7A4FA60CC}" type="slidenum">
              <a:rPr lang="en-US" smtClean="0"/>
              <a:t>15</a:t>
            </a:fld>
            <a:endParaRPr lang="en-US"/>
          </a:p>
        </p:txBody>
      </p:sp>
    </p:spTree>
    <p:extLst>
      <p:ext uri="{BB962C8B-B14F-4D97-AF65-F5344CB8AC3E}">
        <p14:creationId xmlns:p14="http://schemas.microsoft.com/office/powerpoint/2010/main" val="620305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0F6F9DB-1652-45CD-9437-75D7A4FA60CC}" type="slidenum">
              <a:rPr lang="en-US" smtClean="0"/>
              <a:t>16</a:t>
            </a:fld>
            <a:endParaRPr lang="en-US"/>
          </a:p>
        </p:txBody>
      </p:sp>
    </p:spTree>
    <p:extLst>
      <p:ext uri="{BB962C8B-B14F-4D97-AF65-F5344CB8AC3E}">
        <p14:creationId xmlns:p14="http://schemas.microsoft.com/office/powerpoint/2010/main" val="18121283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0F6F9DB-1652-45CD-9437-75D7A4FA60CC}" type="slidenum">
              <a:rPr lang="en-US" smtClean="0"/>
              <a:t>17</a:t>
            </a:fld>
            <a:endParaRPr lang="en-US"/>
          </a:p>
        </p:txBody>
      </p:sp>
    </p:spTree>
    <p:extLst>
      <p:ext uri="{BB962C8B-B14F-4D97-AF65-F5344CB8AC3E}">
        <p14:creationId xmlns:p14="http://schemas.microsoft.com/office/powerpoint/2010/main" val="25917875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0F6F9DB-1652-45CD-9437-75D7A4FA60CC}" type="slidenum">
              <a:rPr lang="en-US" smtClean="0"/>
              <a:t>18</a:t>
            </a:fld>
            <a:endParaRPr lang="en-US"/>
          </a:p>
        </p:txBody>
      </p:sp>
    </p:spTree>
    <p:extLst>
      <p:ext uri="{BB962C8B-B14F-4D97-AF65-F5344CB8AC3E}">
        <p14:creationId xmlns:p14="http://schemas.microsoft.com/office/powerpoint/2010/main" val="13617861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F0FC003-BB16-4D22-8DCF-1922A9748FAE}" type="datetime1">
              <a:rPr lang="en-US" smtClean="0"/>
              <a:t>2/26/2012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1AA485-FC30-4D69-B7E5-0F893CDFDF7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007332-37E4-49E5-805F-E0938CBB538F}" type="datetime1">
              <a:rPr lang="en-US" smtClean="0"/>
              <a:t>2/26/2012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1AA485-FC30-4D69-B7E5-0F893CDFDF7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480962-CC6A-452B-8C6F-757DC364431B}" type="datetime1">
              <a:rPr lang="en-US" smtClean="0"/>
              <a:t>2/26/2012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1AA485-FC30-4D69-B7E5-0F893CDFDF7B}"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8BCEA818-92B5-420C-B7A4-EAD11D2A7217}" type="datetime1">
              <a:rPr lang="en-US" smtClean="0">
                <a:solidFill>
                  <a:srgbClr val="000000"/>
                </a:solidFill>
              </a:rPr>
              <a:t>2/26/2012</a:t>
            </a:fld>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77B77CA-4BFB-47E7-A933-4EE53FFF364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1204805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8F625F47-7E0B-4449-A01C-8CE579F3434F}" type="datetime1">
              <a:rPr lang="en-US" smtClean="0">
                <a:solidFill>
                  <a:srgbClr val="000000"/>
                </a:solidFill>
              </a:rPr>
              <a:t>2/26/2012</a:t>
            </a:fld>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ED02865-CA33-4686-BF69-AB5BA37FFC1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0561780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4127FA64-046A-4926-B471-2BC6B5469FDE}" type="datetime1">
              <a:rPr lang="en-US" smtClean="0">
                <a:solidFill>
                  <a:srgbClr val="000000"/>
                </a:solidFill>
              </a:rPr>
              <a:t>2/26/2012</a:t>
            </a:fld>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73FD4CB-4088-4138-839C-316DD40B3DB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9244890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4A5C6380-6003-4B5F-9B2C-24E0EDBAA276}" type="datetime1">
              <a:rPr lang="en-US" smtClean="0">
                <a:solidFill>
                  <a:srgbClr val="000000"/>
                </a:solidFill>
              </a:rPr>
              <a:t>2/26/2012</a:t>
            </a:fld>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D0FBB0C-CD96-462E-A4CC-334170D2663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871872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C952BF40-113C-4C49-A996-15FDD7915824}" type="datetime1">
              <a:rPr lang="en-US" smtClean="0">
                <a:solidFill>
                  <a:srgbClr val="000000"/>
                </a:solidFill>
              </a:rPr>
              <a:t>2/26/2012</a:t>
            </a:fld>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DF1ACAD1-8383-4113-BDE7-1FB04ACC5F0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261223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4517FD1C-71B7-4913-9A6D-7BD7742F56EA}" type="datetime1">
              <a:rPr lang="en-US" smtClean="0">
                <a:solidFill>
                  <a:srgbClr val="000000"/>
                </a:solidFill>
              </a:rPr>
              <a:t>2/26/2012</a:t>
            </a:fld>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C2383D10-8954-44C3-88B8-F6603AC22F1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3656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C76B7986-50C0-4399-BAB2-BB43D8590B78}" type="datetime1">
              <a:rPr lang="en-US" smtClean="0">
                <a:solidFill>
                  <a:srgbClr val="000000"/>
                </a:solidFill>
              </a:rPr>
              <a:t>2/26/2012</a:t>
            </a:fld>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6974D8A8-2A7C-4624-B28A-8F6B1865BC0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2325663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23608735-3AF8-4FA7-9E6E-6EBDCF395AAC}" type="datetime1">
              <a:rPr lang="en-US" smtClean="0">
                <a:solidFill>
                  <a:srgbClr val="000000"/>
                </a:solidFill>
              </a:rPr>
              <a:t>2/26/2012</a:t>
            </a:fld>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8F33D9C-99D3-4124-A8C4-D49E5D1B63E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9812158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8B4BF1-24E4-444A-A697-655DF341450B}" type="datetime1">
              <a:rPr lang="en-US" smtClean="0"/>
              <a:t>2/26/2012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1AA485-FC30-4D69-B7E5-0F893CDFDF7B}"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3F4B66FC-5363-49E6-A4EC-7B62F0D4E67D}" type="datetime1">
              <a:rPr lang="en-US" smtClean="0">
                <a:solidFill>
                  <a:srgbClr val="000000"/>
                </a:solidFill>
              </a:rPr>
              <a:t>2/26/2012</a:t>
            </a:fld>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1A755C1-DB4A-40F4-9CE6-94660F1ED24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4790969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D65A98F1-2045-4D30-8BB1-E063BDC3F033}" type="datetime1">
              <a:rPr lang="en-US" smtClean="0">
                <a:solidFill>
                  <a:srgbClr val="000000"/>
                </a:solidFill>
              </a:rPr>
              <a:t>2/26/2012</a:t>
            </a:fld>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9B69202-91FA-4DF5-B2BE-49DDF0E1932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910533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091D27E4-95F6-4E17-A439-8F81496370C4}" type="datetime1">
              <a:rPr lang="en-US" smtClean="0">
                <a:solidFill>
                  <a:srgbClr val="000000"/>
                </a:solidFill>
              </a:rPr>
              <a:t>2/26/2012</a:t>
            </a:fld>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D7D59CC-F8D5-42B6-9EAF-AEFF860AC64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5454111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93DC580-BBFB-401F-AD99-721D3095C8B7}" type="datetime1">
              <a:rPr lang="en-US" smtClean="0"/>
              <a:t>2/26/2012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1AA485-FC30-4D69-B7E5-0F893CDFDF7B}"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D009427-53BB-4F44-A89C-8ADAD6F6110B}" type="datetime1">
              <a:rPr lang="en-US" smtClean="0"/>
              <a:t>2/26/2012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1AA485-FC30-4D69-B7E5-0F893CDFDF7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81BBFF-EBF8-449A-9FB7-F036F6E68CBA}" type="datetime1">
              <a:rPr lang="en-US" smtClean="0"/>
              <a:t>2/26/2012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51AA485-FC30-4D69-B7E5-0F893CDFDF7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234E7EA-823E-4BA2-88CB-15E7EDA94F21}" type="datetime1">
              <a:rPr lang="en-US" smtClean="0"/>
              <a:t>2/26/2012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51AA485-FC30-4D69-B7E5-0F893CDFDF7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EBAD02-D235-4519-9AE3-12FE8311577E}" type="datetime1">
              <a:rPr lang="en-US" smtClean="0"/>
              <a:t>2/26/2012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51AA485-FC30-4D69-B7E5-0F893CDFDF7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8C9941-70F2-4CFC-8759-0AF94B8FCC15}" type="datetime1">
              <a:rPr lang="en-US" smtClean="0"/>
              <a:t>2/26/2012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1AA485-FC30-4D69-B7E5-0F893CDFDF7B}" type="slidenum">
              <a:rPr lang="en-US" smtClean="0"/>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0425AC03-A16D-4FA0-A019-745D21AD173A}" type="datetime1">
              <a:rPr lang="en-US" smtClean="0"/>
              <a:t>2/26/2012</a:t>
            </a:fld>
            <a:endParaRPr lang="en-US"/>
          </a:p>
        </p:txBody>
      </p:sp>
      <p:sp>
        <p:nvSpPr>
          <p:cNvPr id="9" name="Slide Number Placeholder 8"/>
          <p:cNvSpPr>
            <a:spLocks noGrp="1"/>
          </p:cNvSpPr>
          <p:nvPr>
            <p:ph type="sldNum" sz="quarter" idx="11"/>
          </p:nvPr>
        </p:nvSpPr>
        <p:spPr/>
        <p:txBody>
          <a:bodyPr/>
          <a:lstStyle/>
          <a:p>
            <a:fld id="{B51AA485-FC30-4D69-B7E5-0F893CDFDF7B}"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B51AA485-FC30-4D69-B7E5-0F893CDFDF7B}" type="slidenum">
              <a:rPr lang="en-US" smtClean="0"/>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1A09294E-A688-45E4-8156-6C9D17145A74}" type="datetime1">
              <a:rPr lang="en-US" smtClean="0"/>
              <a:t>2/26/2012</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fld id="{4CEFAABA-7149-46F1-ADCB-68E1E07A1564}" type="datetime1">
              <a:rPr lang="en-US" smtClean="0">
                <a:solidFill>
                  <a:srgbClr val="000000"/>
                </a:solidFill>
              </a:rPr>
              <a:t>2/26/2012</a:t>
            </a:fld>
            <a:endParaRPr lang="en-US">
              <a:solidFill>
                <a:srgbClr val="000000"/>
              </a:solidFill>
            </a:endParaRPr>
          </a:p>
        </p:txBody>
      </p:sp>
      <p:sp>
        <p:nvSpPr>
          <p:cNvPr id="1029" name="Rectangle 5"/>
          <p:cNvSpPr>
            <a:spLocks noGrp="1" noChangeArrowheads="1"/>
          </p:cNvSpPr>
          <p:nvPr>
            <p:ph type="ftr" sz="quarter" idx="3"/>
          </p:nvPr>
        </p:nvSpPr>
        <p:spPr bwMode="auto">
          <a:xfrm>
            <a:off x="2667000" y="6477000"/>
            <a:ext cx="38100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1662C210-A0E8-42BD-8A24-5C995A101B46}" type="slidenum">
              <a:rPr lang="en-US">
                <a:solidFill>
                  <a:srgbClr val="000000"/>
                </a:solidFill>
              </a:rPr>
              <a:pPr fontAlgn="base">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406540569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themeOverride" Target="../theme/themeOverride3.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hemeOverride" Target="../theme/themeOverride5.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hemeOverride" Target="../theme/themeOverride6.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hemeOverride" Target="../theme/themeOverride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Four Questions Pertaining To Paul</a:t>
            </a:r>
            <a:endParaRPr lang="en-US" dirty="0"/>
          </a:p>
        </p:txBody>
      </p:sp>
      <p:sp>
        <p:nvSpPr>
          <p:cNvPr id="3" name="Subtitle 2"/>
          <p:cNvSpPr>
            <a:spLocks noGrp="1"/>
          </p:cNvSpPr>
          <p:nvPr>
            <p:ph type="subTitle" idx="1"/>
          </p:nvPr>
        </p:nvSpPr>
        <p:spPr/>
        <p:txBody>
          <a:bodyPr/>
          <a:lstStyle/>
          <a:p>
            <a:r>
              <a:rPr lang="en-US" dirty="0" smtClean="0"/>
              <a:t>Acts 9:1-9</a:t>
            </a:r>
            <a:endParaRPr lang="en-US" dirty="0"/>
          </a:p>
        </p:txBody>
      </p:sp>
    </p:spTree>
    <p:extLst>
      <p:ext uri="{BB962C8B-B14F-4D97-AF65-F5344CB8AC3E}">
        <p14:creationId xmlns:p14="http://schemas.microsoft.com/office/powerpoint/2010/main" val="20659746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i="1" dirty="0" smtClean="0"/>
              <a:t>“A </a:t>
            </a:r>
            <a:r>
              <a:rPr lang="en-US" sz="2800" i="1" dirty="0"/>
              <a:t>follower of Jesus is one who places their life where the apostles placed their </a:t>
            </a:r>
            <a:r>
              <a:rPr lang="en-US" sz="2800" i="1" dirty="0" smtClean="0"/>
              <a:t>feet”</a:t>
            </a:r>
            <a:endParaRPr lang="en-US" sz="2800" dirty="0"/>
          </a:p>
        </p:txBody>
      </p:sp>
      <p:sp>
        <p:nvSpPr>
          <p:cNvPr id="3" name="Content Placeholder 2"/>
          <p:cNvSpPr>
            <a:spLocks noGrp="1"/>
          </p:cNvSpPr>
          <p:nvPr>
            <p:ph idx="1"/>
          </p:nvPr>
        </p:nvSpPr>
        <p:spPr/>
        <p:txBody>
          <a:bodyPr>
            <a:normAutofit/>
          </a:bodyPr>
          <a:lstStyle/>
          <a:p>
            <a:r>
              <a:rPr lang="en-US" sz="3200" dirty="0" smtClean="0">
                <a:latin typeface="Aharoni" pitchFamily="2" charset="-79"/>
                <a:cs typeface="Aharoni" pitchFamily="2" charset="-79"/>
              </a:rPr>
              <a:t>Didn’t the apostles place their feet and their life into the church?</a:t>
            </a:r>
          </a:p>
          <a:p>
            <a:r>
              <a:rPr lang="en-US" sz="3200" dirty="0" smtClean="0">
                <a:latin typeface="Aharoni" pitchFamily="2" charset="-79"/>
                <a:cs typeface="Aharoni" pitchFamily="2" charset="-79"/>
              </a:rPr>
              <a:t>What has God placed in the church?</a:t>
            </a:r>
            <a:endParaRPr lang="en-US" sz="3200" dirty="0">
              <a:latin typeface="Aharoni" pitchFamily="2" charset="-79"/>
              <a:cs typeface="Aharoni" pitchFamily="2" charset="-79"/>
            </a:endParaRPr>
          </a:p>
        </p:txBody>
      </p:sp>
      <p:sp>
        <p:nvSpPr>
          <p:cNvPr id="4" name="Slide Number Placeholder 3"/>
          <p:cNvSpPr>
            <a:spLocks noGrp="1"/>
          </p:cNvSpPr>
          <p:nvPr>
            <p:ph type="sldNum" sz="quarter" idx="12"/>
          </p:nvPr>
        </p:nvSpPr>
        <p:spPr/>
        <p:txBody>
          <a:bodyPr/>
          <a:lstStyle/>
          <a:p>
            <a:fld id="{B51AA485-FC30-4D69-B7E5-0F893CDFDF7B}" type="slidenum">
              <a:rPr lang="en-US" smtClean="0"/>
              <a:t>10</a:t>
            </a:fld>
            <a:endParaRPr lang="en-US"/>
          </a:p>
        </p:txBody>
      </p:sp>
    </p:spTree>
    <p:extLst>
      <p:ext uri="{BB962C8B-B14F-4D97-AF65-F5344CB8AC3E}">
        <p14:creationId xmlns:p14="http://schemas.microsoft.com/office/powerpoint/2010/main" val="42652904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placed in the church?</a:t>
            </a:r>
            <a:endParaRPr lang="en-US" dirty="0"/>
          </a:p>
        </p:txBody>
      </p:sp>
      <p:sp>
        <p:nvSpPr>
          <p:cNvPr id="3" name="Content Placeholder 2"/>
          <p:cNvSpPr>
            <a:spLocks noGrp="1"/>
          </p:cNvSpPr>
          <p:nvPr>
            <p:ph idx="1"/>
          </p:nvPr>
        </p:nvSpPr>
        <p:spPr>
          <a:xfrm>
            <a:off x="457200" y="1600200"/>
            <a:ext cx="8229600" cy="4953000"/>
          </a:xfrm>
        </p:spPr>
        <p:txBody>
          <a:bodyPr>
            <a:normAutofit/>
          </a:bodyPr>
          <a:lstStyle/>
          <a:p>
            <a:r>
              <a:rPr lang="en-US" sz="2800" dirty="0" smtClean="0"/>
              <a:t>The </a:t>
            </a:r>
            <a:r>
              <a:rPr lang="en-US" sz="2800" dirty="0" smtClean="0">
                <a:solidFill>
                  <a:srgbClr val="C00000"/>
                </a:solidFill>
                <a:latin typeface="Bloody" pitchFamily="2" charset="0"/>
              </a:rPr>
              <a:t>blood</a:t>
            </a:r>
            <a:r>
              <a:rPr lang="en-US" sz="2800" dirty="0" smtClean="0">
                <a:solidFill>
                  <a:srgbClr val="C00000"/>
                </a:solidFill>
              </a:rPr>
              <a:t> </a:t>
            </a:r>
            <a:r>
              <a:rPr lang="en-US" sz="2800" dirty="0" smtClean="0"/>
              <a:t>of Christ (Acts 20:28)</a:t>
            </a:r>
          </a:p>
          <a:p>
            <a:r>
              <a:rPr lang="en-US" sz="2800" dirty="0" smtClean="0"/>
              <a:t>The </a:t>
            </a:r>
            <a:r>
              <a:rPr lang="en-US" sz="2800" dirty="0" smtClean="0">
                <a:solidFill>
                  <a:srgbClr val="C00000"/>
                </a:solidFill>
              </a:rPr>
              <a:t>affection </a:t>
            </a:r>
            <a:r>
              <a:rPr lang="en-US" sz="2800" dirty="0" smtClean="0"/>
              <a:t>of Christ (Eph. 5:25)</a:t>
            </a:r>
          </a:p>
          <a:p>
            <a:r>
              <a:rPr lang="en-US" sz="2800" dirty="0" smtClean="0"/>
              <a:t>The </a:t>
            </a:r>
            <a:r>
              <a:rPr lang="en-US" sz="2800" dirty="0" smtClean="0">
                <a:solidFill>
                  <a:srgbClr val="C00000"/>
                </a:solidFill>
              </a:rPr>
              <a:t>redemption and forgiveness of sins </a:t>
            </a:r>
            <a:r>
              <a:rPr lang="en-US" sz="2800" dirty="0" smtClean="0"/>
              <a:t>(Col. 2:12, 13)</a:t>
            </a:r>
          </a:p>
          <a:p>
            <a:pPr lvl="1"/>
            <a:r>
              <a:rPr lang="en-US" sz="2800" dirty="0" smtClean="0"/>
              <a:t>Having forgiven “you,” who?</a:t>
            </a:r>
          </a:p>
          <a:p>
            <a:pPr lvl="1"/>
            <a:r>
              <a:rPr lang="en-US" sz="2800" dirty="0" smtClean="0"/>
              <a:t>Those in the kingdom/church (Col. 1:13, 14, 18; cf. Eph. 2:16)</a:t>
            </a:r>
          </a:p>
          <a:p>
            <a:r>
              <a:rPr lang="en-US" sz="2800" dirty="0" smtClean="0"/>
              <a:t>The </a:t>
            </a:r>
            <a:r>
              <a:rPr lang="en-US" sz="2800" dirty="0" smtClean="0">
                <a:solidFill>
                  <a:srgbClr val="C00000"/>
                </a:solidFill>
              </a:rPr>
              <a:t>fullness of Him </a:t>
            </a:r>
            <a:r>
              <a:rPr lang="en-US" sz="2800" dirty="0" smtClean="0"/>
              <a:t>(Eph. 1:22, 23)</a:t>
            </a:r>
          </a:p>
          <a:p>
            <a:r>
              <a:rPr lang="en-US" sz="2800" dirty="0" smtClean="0"/>
              <a:t>The </a:t>
            </a:r>
            <a:r>
              <a:rPr lang="en-US" sz="2800" dirty="0" smtClean="0">
                <a:solidFill>
                  <a:srgbClr val="C00000"/>
                </a:solidFill>
              </a:rPr>
              <a:t>concern</a:t>
            </a:r>
            <a:r>
              <a:rPr lang="en-US" sz="2800" dirty="0" smtClean="0"/>
              <a:t> of the apostles (1 Cor. 12:28; 2 Cor. 11:28)</a:t>
            </a:r>
          </a:p>
        </p:txBody>
      </p:sp>
      <p:sp>
        <p:nvSpPr>
          <p:cNvPr id="4" name="Slide Number Placeholder 3"/>
          <p:cNvSpPr>
            <a:spLocks noGrp="1"/>
          </p:cNvSpPr>
          <p:nvPr>
            <p:ph type="sldNum" sz="quarter" idx="12"/>
          </p:nvPr>
        </p:nvSpPr>
        <p:spPr/>
        <p:txBody>
          <a:bodyPr/>
          <a:lstStyle/>
          <a:p>
            <a:fld id="{B51AA485-FC30-4D69-B7E5-0F893CDFDF7B}" type="slidenum">
              <a:rPr lang="en-US" smtClean="0"/>
              <a:t>11</a:t>
            </a:fld>
            <a:endParaRPr lang="en-US"/>
          </a:p>
        </p:txBody>
      </p:sp>
    </p:spTree>
    <p:extLst>
      <p:ext uri="{BB962C8B-B14F-4D97-AF65-F5344CB8AC3E}">
        <p14:creationId xmlns:p14="http://schemas.microsoft.com/office/powerpoint/2010/main" val="2400402876"/>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Our Relationship to the Church Defines Our Relationship to Jesus</a:t>
            </a:r>
            <a:endParaRPr lang="en-US" dirty="0"/>
          </a:p>
        </p:txBody>
      </p:sp>
      <p:sp>
        <p:nvSpPr>
          <p:cNvPr id="3" name="Content Placeholder 2"/>
          <p:cNvSpPr>
            <a:spLocks noGrp="1"/>
          </p:cNvSpPr>
          <p:nvPr>
            <p:ph idx="1"/>
          </p:nvPr>
        </p:nvSpPr>
        <p:spPr/>
        <p:txBody>
          <a:bodyPr>
            <a:normAutofit/>
          </a:bodyPr>
          <a:lstStyle/>
          <a:p>
            <a:r>
              <a:rPr lang="en-US" sz="2800" b="1" spc="300" dirty="0" smtClean="0">
                <a:solidFill>
                  <a:srgbClr val="C00000"/>
                </a:solidFill>
              </a:rPr>
              <a:t>Other Applications</a:t>
            </a:r>
          </a:p>
          <a:p>
            <a:pPr lvl="1"/>
            <a:r>
              <a:rPr lang="en-US" sz="2800" dirty="0" smtClean="0"/>
              <a:t>What about doing good to those in the church (</a:t>
            </a:r>
            <a:r>
              <a:rPr lang="en-US" sz="2800" dirty="0"/>
              <a:t>Matt. </a:t>
            </a:r>
            <a:r>
              <a:rPr lang="en-US" sz="2800" dirty="0" smtClean="0"/>
              <a:t>25:31-40; Gal. 6:10)?</a:t>
            </a:r>
          </a:p>
        </p:txBody>
      </p:sp>
      <p:sp>
        <p:nvSpPr>
          <p:cNvPr id="4" name="Slide Number Placeholder 3"/>
          <p:cNvSpPr>
            <a:spLocks noGrp="1"/>
          </p:cNvSpPr>
          <p:nvPr>
            <p:ph type="sldNum" sz="quarter" idx="12"/>
          </p:nvPr>
        </p:nvSpPr>
        <p:spPr/>
        <p:txBody>
          <a:bodyPr/>
          <a:lstStyle/>
          <a:p>
            <a:fld id="{B51AA485-FC30-4D69-B7E5-0F893CDFDF7B}" type="slidenum">
              <a:rPr lang="en-US" smtClean="0"/>
              <a:t>12</a:t>
            </a:fld>
            <a:endParaRPr lang="en-US"/>
          </a:p>
        </p:txBody>
      </p:sp>
    </p:spTree>
    <p:extLst>
      <p:ext uri="{BB962C8B-B14F-4D97-AF65-F5344CB8AC3E}">
        <p14:creationId xmlns:p14="http://schemas.microsoft.com/office/powerpoint/2010/main" val="138633935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077200" cy="1143000"/>
          </a:xfrm>
        </p:spPr>
        <p:txBody>
          <a:bodyPr/>
          <a:lstStyle/>
          <a:p>
            <a:r>
              <a:rPr lang="en-US" dirty="0" smtClean="0"/>
              <a:t>2. </a:t>
            </a:r>
            <a:r>
              <a:rPr lang="en-US" dirty="0"/>
              <a:t>“Who are you Lord?” (Acts 9:5</a:t>
            </a:r>
            <a:r>
              <a:rPr lang="en-US" dirty="0" smtClean="0"/>
              <a:t>)</a:t>
            </a:r>
            <a:endParaRPr lang="en-US" dirty="0"/>
          </a:p>
        </p:txBody>
      </p:sp>
      <p:sp>
        <p:nvSpPr>
          <p:cNvPr id="3" name="Content Placeholder 2"/>
          <p:cNvSpPr>
            <a:spLocks noGrp="1"/>
          </p:cNvSpPr>
          <p:nvPr>
            <p:ph idx="1"/>
          </p:nvPr>
        </p:nvSpPr>
        <p:spPr/>
        <p:txBody>
          <a:bodyPr>
            <a:normAutofit/>
          </a:bodyPr>
          <a:lstStyle/>
          <a:p>
            <a:r>
              <a:rPr lang="en-US" sz="2800" dirty="0" smtClean="0"/>
              <a:t>On his march to Damascus he met Jesus</a:t>
            </a:r>
          </a:p>
          <a:p>
            <a:r>
              <a:rPr lang="en-US" sz="2800" dirty="0" smtClean="0"/>
              <a:t>How some have answered who the Lord is:</a:t>
            </a:r>
          </a:p>
          <a:p>
            <a:pPr lvl="1"/>
            <a:r>
              <a:rPr lang="en-US" sz="2800" dirty="0" smtClean="0">
                <a:solidFill>
                  <a:schemeClr val="accent5">
                    <a:lumMod val="50000"/>
                  </a:schemeClr>
                </a:solidFill>
              </a:rPr>
              <a:t>A good teacher (Mk. 10:17, 18)</a:t>
            </a:r>
          </a:p>
          <a:p>
            <a:pPr lvl="1"/>
            <a:r>
              <a:rPr lang="en-US" sz="2800" dirty="0" smtClean="0">
                <a:solidFill>
                  <a:schemeClr val="accent5">
                    <a:lumMod val="50000"/>
                  </a:schemeClr>
                </a:solidFill>
              </a:rPr>
              <a:t>A deceiver (Jn. 7:12; Matt. 27:63)</a:t>
            </a:r>
          </a:p>
          <a:p>
            <a:pPr lvl="1"/>
            <a:r>
              <a:rPr lang="en-US" sz="2800" dirty="0" smtClean="0">
                <a:solidFill>
                  <a:schemeClr val="accent5">
                    <a:lumMod val="50000"/>
                  </a:schemeClr>
                </a:solidFill>
              </a:rPr>
              <a:t>Demon possessed and mad (Jn. 10:19-21)</a:t>
            </a:r>
          </a:p>
          <a:p>
            <a:pPr lvl="1"/>
            <a:r>
              <a:rPr lang="en-US" sz="2800" dirty="0" smtClean="0">
                <a:solidFill>
                  <a:schemeClr val="accent5">
                    <a:lumMod val="50000"/>
                  </a:schemeClr>
                </a:solidFill>
              </a:rPr>
              <a:t>A prophet (Matt. 16:13, 14)</a:t>
            </a:r>
          </a:p>
          <a:p>
            <a:pPr lvl="1"/>
            <a:r>
              <a:rPr lang="en-US" sz="2800" dirty="0" smtClean="0">
                <a:solidFill>
                  <a:schemeClr val="accent5">
                    <a:lumMod val="50000"/>
                  </a:schemeClr>
                </a:solidFill>
              </a:rPr>
              <a:t>The Christ, the son of God (Matt. 16:15-17)</a:t>
            </a:r>
          </a:p>
          <a:p>
            <a:pPr lvl="2"/>
            <a:r>
              <a:rPr lang="en-US" sz="2400" b="1" dirty="0" smtClean="0"/>
              <a:t>The right answer</a:t>
            </a:r>
            <a:r>
              <a:rPr lang="en-US" sz="2400" dirty="0" smtClean="0"/>
              <a:t>—Romans 1:1-4</a:t>
            </a:r>
            <a:endParaRPr lang="en-US" sz="2400" dirty="0"/>
          </a:p>
        </p:txBody>
      </p:sp>
      <p:sp>
        <p:nvSpPr>
          <p:cNvPr id="4" name="Slide Number Placeholder 3"/>
          <p:cNvSpPr>
            <a:spLocks noGrp="1"/>
          </p:cNvSpPr>
          <p:nvPr>
            <p:ph type="sldNum" sz="quarter" idx="12"/>
          </p:nvPr>
        </p:nvSpPr>
        <p:spPr/>
        <p:txBody>
          <a:bodyPr/>
          <a:lstStyle/>
          <a:p>
            <a:fld id="{B51AA485-FC30-4D69-B7E5-0F893CDFDF7B}" type="slidenum">
              <a:rPr lang="en-US" smtClean="0"/>
              <a:t>13</a:t>
            </a:fld>
            <a:endParaRPr lang="en-US"/>
          </a:p>
        </p:txBody>
      </p:sp>
    </p:spTree>
    <p:extLst>
      <p:ext uri="{BB962C8B-B14F-4D97-AF65-F5344CB8AC3E}">
        <p14:creationId xmlns:p14="http://schemas.microsoft.com/office/powerpoint/2010/main" val="2006978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4" name="Title 3"/>
          <p:cNvSpPr>
            <a:spLocks noGrp="1"/>
          </p:cNvSpPr>
          <p:nvPr>
            <p:ph type="title"/>
          </p:nvPr>
        </p:nvSpPr>
        <p:spPr>
          <a:xfrm>
            <a:off x="722313" y="2286000"/>
            <a:ext cx="7431087" cy="1168400"/>
          </a:xfrm>
        </p:spPr>
        <p:txBody>
          <a:bodyPr/>
          <a:lstStyle/>
          <a:p>
            <a:r>
              <a:rPr lang="en-US" sz="6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Why Did So Many Not Reach The Right Conclusion?</a:t>
            </a:r>
            <a:endParaRPr lang="en-US" sz="60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 name="Slide Number Placeholder 1"/>
          <p:cNvSpPr>
            <a:spLocks noGrp="1"/>
          </p:cNvSpPr>
          <p:nvPr>
            <p:ph type="sldNum" sz="quarter" idx="12"/>
          </p:nvPr>
        </p:nvSpPr>
        <p:spPr/>
        <p:txBody>
          <a:bodyPr/>
          <a:lstStyle/>
          <a:p>
            <a:fld id="{B51AA485-FC30-4D69-B7E5-0F893CDFDF7B}" type="slidenum">
              <a:rPr lang="en-US" smtClean="0"/>
              <a:t>14</a:t>
            </a:fld>
            <a:endParaRPr lang="en-US"/>
          </a:p>
        </p:txBody>
      </p:sp>
    </p:spTree>
    <p:extLst>
      <p:ext uri="{BB962C8B-B14F-4D97-AF65-F5344CB8AC3E}">
        <p14:creationId xmlns:p14="http://schemas.microsoft.com/office/powerpoint/2010/main" val="252504557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Why Do So Many Reach Wrong Conclusions About A Lot of Things?</a:t>
            </a:r>
            <a:endParaRPr lang="en-US" dirty="0"/>
          </a:p>
        </p:txBody>
      </p:sp>
      <p:sp>
        <p:nvSpPr>
          <p:cNvPr id="5" name="Content Placeholder 4"/>
          <p:cNvSpPr>
            <a:spLocks noGrp="1"/>
          </p:cNvSpPr>
          <p:nvPr>
            <p:ph idx="1"/>
          </p:nvPr>
        </p:nvSpPr>
        <p:spPr>
          <a:xfrm>
            <a:off x="457200" y="1600200"/>
            <a:ext cx="8229600" cy="5257800"/>
          </a:xfrm>
        </p:spPr>
        <p:txBody>
          <a:bodyPr>
            <a:normAutofit/>
          </a:bodyPr>
          <a:lstStyle/>
          <a:p>
            <a:r>
              <a:rPr lang="en-US" sz="2800" dirty="0" smtClean="0"/>
              <a:t>Baptism versus faith alone?</a:t>
            </a:r>
          </a:p>
          <a:p>
            <a:r>
              <a:rPr lang="en-US" sz="2800" dirty="0" smtClean="0"/>
              <a:t>First day of the week versus Sabbath keeping?</a:t>
            </a:r>
          </a:p>
          <a:p>
            <a:r>
              <a:rPr lang="en-US" sz="2800" dirty="0" smtClean="0"/>
              <a:t>A cappella versus instrumental music?</a:t>
            </a:r>
          </a:p>
          <a:p>
            <a:r>
              <a:rPr lang="en-US" sz="2800" dirty="0" smtClean="0"/>
              <a:t>One church versus many?</a:t>
            </a:r>
          </a:p>
          <a:p>
            <a:r>
              <a:rPr lang="en-US" sz="2800" dirty="0" smtClean="0"/>
              <a:t>Being a faithful member or a hit and miss attender?</a:t>
            </a:r>
          </a:p>
          <a:p>
            <a:r>
              <a:rPr lang="en-US" sz="2800" dirty="0" smtClean="0"/>
              <a:t>“Christian” versus man-made names</a:t>
            </a:r>
          </a:p>
          <a:p>
            <a:r>
              <a:rPr lang="en-US" sz="2800" dirty="0" smtClean="0"/>
              <a:t>“Church of Christ” versus man-made names</a:t>
            </a:r>
          </a:p>
          <a:p>
            <a:endParaRPr lang="en-US" sz="2800" dirty="0" smtClean="0"/>
          </a:p>
        </p:txBody>
      </p:sp>
      <p:sp>
        <p:nvSpPr>
          <p:cNvPr id="2" name="Slide Number Placeholder 1"/>
          <p:cNvSpPr>
            <a:spLocks noGrp="1"/>
          </p:cNvSpPr>
          <p:nvPr>
            <p:ph type="sldNum" sz="quarter" idx="12"/>
          </p:nvPr>
        </p:nvSpPr>
        <p:spPr/>
        <p:txBody>
          <a:bodyPr/>
          <a:lstStyle/>
          <a:p>
            <a:fld id="{B51AA485-FC30-4D69-B7E5-0F893CDFDF7B}" type="slidenum">
              <a:rPr lang="en-US" smtClean="0"/>
              <a:t>15</a:t>
            </a:fld>
            <a:endParaRPr lang="en-US"/>
          </a:p>
        </p:txBody>
      </p:sp>
    </p:spTree>
    <p:extLst>
      <p:ext uri="{BB962C8B-B14F-4D97-AF65-F5344CB8AC3E}">
        <p14:creationId xmlns:p14="http://schemas.microsoft.com/office/powerpoint/2010/main" val="419669859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Why Do So Many Reach Wrong Conclusions About A Lot of Things?</a:t>
            </a:r>
            <a:endParaRPr lang="en-US" dirty="0"/>
          </a:p>
        </p:txBody>
      </p:sp>
      <p:sp>
        <p:nvSpPr>
          <p:cNvPr id="5" name="Content Placeholder 4"/>
          <p:cNvSpPr>
            <a:spLocks noGrp="1"/>
          </p:cNvSpPr>
          <p:nvPr>
            <p:ph idx="1"/>
          </p:nvPr>
        </p:nvSpPr>
        <p:spPr>
          <a:xfrm>
            <a:off x="457200" y="1905000"/>
            <a:ext cx="8229600" cy="1828800"/>
          </a:xfrm>
        </p:spPr>
        <p:txBody>
          <a:bodyPr>
            <a:normAutofit/>
          </a:bodyPr>
          <a:lstStyle/>
          <a:p>
            <a:r>
              <a:rPr lang="en-US" sz="2800" dirty="0" smtClean="0"/>
              <a:t>Not because of a lack of intelligence</a:t>
            </a:r>
          </a:p>
          <a:p>
            <a:r>
              <a:rPr lang="en-US" sz="2800" dirty="0" smtClean="0"/>
              <a:t>Not because the message is vague and unclear</a:t>
            </a:r>
          </a:p>
          <a:p>
            <a:r>
              <a:rPr lang="en-US" sz="2800" dirty="0" smtClean="0"/>
              <a:t>Not because the word of God is inaccessible</a:t>
            </a:r>
          </a:p>
          <a:p>
            <a:endParaRPr lang="en-US" sz="2800" dirty="0" smtClean="0"/>
          </a:p>
        </p:txBody>
      </p:sp>
      <p:sp>
        <p:nvSpPr>
          <p:cNvPr id="2" name="Rectangle 1"/>
          <p:cNvSpPr/>
          <p:nvPr/>
        </p:nvSpPr>
        <p:spPr>
          <a:xfrm>
            <a:off x="1066800" y="4038600"/>
            <a:ext cx="6934200" cy="923330"/>
          </a:xfrm>
          <a:prstGeom prst="rect">
            <a:avLst/>
          </a:prstGeom>
          <a:noFill/>
        </p:spPr>
        <p:txBody>
          <a:bodyPr wrap="square" lIns="91440" tIns="45720" rIns="91440" bIns="45720">
            <a:prstTxWarp prst="textPlain">
              <a:avLst/>
            </a:prstTxWarp>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So…WHY?</a:t>
            </a:r>
            <a:endParaRPr lang="en-US"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3" name="Slide Number Placeholder 2"/>
          <p:cNvSpPr>
            <a:spLocks noGrp="1"/>
          </p:cNvSpPr>
          <p:nvPr>
            <p:ph type="sldNum" sz="quarter" idx="12"/>
          </p:nvPr>
        </p:nvSpPr>
        <p:spPr/>
        <p:txBody>
          <a:bodyPr/>
          <a:lstStyle/>
          <a:p>
            <a:fld id="{B51AA485-FC30-4D69-B7E5-0F893CDFDF7B}" type="slidenum">
              <a:rPr lang="en-US" smtClean="0"/>
              <a:t>16</a:t>
            </a:fld>
            <a:endParaRPr lang="en-US"/>
          </a:p>
        </p:txBody>
      </p:sp>
    </p:spTree>
    <p:extLst>
      <p:ext uri="{BB962C8B-B14F-4D97-AF65-F5344CB8AC3E}">
        <p14:creationId xmlns:p14="http://schemas.microsoft.com/office/powerpoint/2010/main" val="89180472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5">
                                            <p:txEl>
                                              <p:pRg st="0" end="0"/>
                                            </p:txEl>
                                          </p:spTgt>
                                        </p:tgtEl>
                                      </p:cBhvr>
                                    </p:animEffect>
                                    <p:animScale>
                                      <p:cBhvr>
                                        <p:cTn id="7" dur="250" autoRev="1" fill="hold"/>
                                        <p:tgtEl>
                                          <p:spTgt spid="5">
                                            <p:txEl>
                                              <p:pRg st="0" end="0"/>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grpId="0" nodeType="clickEffect">
                                  <p:stCondLst>
                                    <p:cond delay="0"/>
                                  </p:stCondLst>
                                  <p:childTnLst>
                                    <p:animEffect transition="out" filter="fade">
                                      <p:cBhvr>
                                        <p:cTn id="11" dur="500" tmFilter="0, 0; .2, .5; .8, .5; 1, 0"/>
                                        <p:tgtEl>
                                          <p:spTgt spid="5">
                                            <p:txEl>
                                              <p:pRg st="1" end="1"/>
                                            </p:txEl>
                                          </p:spTgt>
                                        </p:tgtEl>
                                      </p:cBhvr>
                                    </p:animEffect>
                                    <p:animScale>
                                      <p:cBhvr>
                                        <p:cTn id="12" dur="250" autoRev="1" fill="hold"/>
                                        <p:tgtEl>
                                          <p:spTgt spid="5">
                                            <p:txEl>
                                              <p:pRg st="1" end="1"/>
                                            </p:txEl>
                                          </p:spTgt>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grpId="0" nodeType="clickEffect">
                                  <p:stCondLst>
                                    <p:cond delay="0"/>
                                  </p:stCondLst>
                                  <p:childTnLst>
                                    <p:animEffect transition="out" filter="fade">
                                      <p:cBhvr>
                                        <p:cTn id="16" dur="500" tmFilter="0, 0; .2, .5; .8, .5; 1, 0"/>
                                        <p:tgtEl>
                                          <p:spTgt spid="5">
                                            <p:txEl>
                                              <p:pRg st="2" end="2"/>
                                            </p:txEl>
                                          </p:spTgt>
                                        </p:tgtEl>
                                      </p:cBhvr>
                                    </p:animEffect>
                                    <p:animScale>
                                      <p:cBhvr>
                                        <p:cTn id="17" dur="250" autoRev="1" fill="hold"/>
                                        <p:tgtEl>
                                          <p:spTgt spid="5">
                                            <p:txEl>
                                              <p:pRg st="2" end="2"/>
                                            </p:txEl>
                                          </p:spTgt>
                                        </p:tgtEl>
                                      </p:cBhvr>
                                      <p:by x="105000" y="105000"/>
                                    </p:animScale>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circle(in)">
                                      <p:cBhvr>
                                        <p:cTn id="2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Black" pitchFamily="34" charset="0"/>
              </a:rPr>
              <a:t>BECAUSE</a:t>
            </a:r>
            <a:endParaRPr lang="en-US" dirty="0">
              <a:latin typeface="Arial Black" pitchFamily="34" charset="0"/>
            </a:endParaRPr>
          </a:p>
        </p:txBody>
      </p:sp>
      <p:sp>
        <p:nvSpPr>
          <p:cNvPr id="3" name="Content Placeholder 2"/>
          <p:cNvSpPr>
            <a:spLocks noGrp="1"/>
          </p:cNvSpPr>
          <p:nvPr>
            <p:ph idx="1"/>
          </p:nvPr>
        </p:nvSpPr>
        <p:spPr>
          <a:xfrm>
            <a:off x="457200" y="1600200"/>
            <a:ext cx="8001000" cy="5257800"/>
          </a:xfrm>
        </p:spPr>
        <p:txBody>
          <a:bodyPr>
            <a:noAutofit/>
          </a:bodyPr>
          <a:lstStyle/>
          <a:p>
            <a:pPr marL="571500" indent="-457200">
              <a:buFont typeface="+mj-lt"/>
              <a:buAutoNum type="arabicPeriod"/>
            </a:pPr>
            <a:r>
              <a:rPr lang="en-US" sz="2400" b="1" dirty="0" smtClean="0"/>
              <a:t>People simply do not like God’s choices</a:t>
            </a:r>
          </a:p>
          <a:p>
            <a:pPr marL="411480" lvl="1" indent="0">
              <a:buNone/>
            </a:pPr>
            <a:r>
              <a:rPr lang="en-US" sz="2400" dirty="0" smtClean="0"/>
              <a:t>“</a:t>
            </a:r>
            <a:r>
              <a:rPr lang="en-US" sz="2400" baseline="30000" dirty="0" smtClean="0"/>
              <a:t>26</a:t>
            </a:r>
            <a:r>
              <a:rPr lang="en-US" sz="2400" dirty="0" smtClean="0"/>
              <a:t>  For you see your calling, brethren, that not many wise according to the flesh, not many mighty, not many noble, are called. </a:t>
            </a:r>
            <a:r>
              <a:rPr lang="en-US" sz="2400" baseline="30000" dirty="0" smtClean="0"/>
              <a:t>27</a:t>
            </a:r>
            <a:r>
              <a:rPr lang="en-US" sz="2400" dirty="0" smtClean="0"/>
              <a:t>  But God has chosen the foolish things of the world to put to shame the wise, and God has chosen the weak things of the world to put to shame the things which are mighty;</a:t>
            </a:r>
            <a:r>
              <a:rPr lang="en-US" sz="2400" baseline="30000" dirty="0" smtClean="0"/>
              <a:t> 28  </a:t>
            </a:r>
            <a:r>
              <a:rPr lang="en-US" sz="2400" dirty="0" smtClean="0"/>
              <a:t>and the base things of the world and the things which are despised God has chosen, and the things which are not, to bring to nothing the things that are, </a:t>
            </a:r>
            <a:r>
              <a:rPr lang="en-US" sz="2400" baseline="30000" dirty="0" smtClean="0"/>
              <a:t>29</a:t>
            </a:r>
            <a:r>
              <a:rPr lang="en-US" sz="2400" dirty="0" smtClean="0"/>
              <a:t>  that no flesh should glory in His presence” (1 Cor. 1:26-29)</a:t>
            </a:r>
          </a:p>
          <a:p>
            <a:pPr marL="571500" indent="-457200">
              <a:buFont typeface="+mj-lt"/>
              <a:buAutoNum type="arabicPeriod"/>
            </a:pPr>
            <a:r>
              <a:rPr lang="en-US" sz="2400" b="1" dirty="0" smtClean="0"/>
              <a:t>Men love darkness</a:t>
            </a:r>
          </a:p>
        </p:txBody>
      </p:sp>
      <p:sp>
        <p:nvSpPr>
          <p:cNvPr id="4" name="Slide Number Placeholder 3"/>
          <p:cNvSpPr>
            <a:spLocks noGrp="1"/>
          </p:cNvSpPr>
          <p:nvPr>
            <p:ph type="sldNum" sz="quarter" idx="12"/>
          </p:nvPr>
        </p:nvSpPr>
        <p:spPr/>
        <p:txBody>
          <a:bodyPr/>
          <a:lstStyle/>
          <a:p>
            <a:fld id="{B51AA485-FC30-4D69-B7E5-0F893CDFDF7B}" type="slidenum">
              <a:rPr lang="en-US" smtClean="0"/>
              <a:t>17</a:t>
            </a:fld>
            <a:endParaRPr lang="en-US"/>
          </a:p>
        </p:txBody>
      </p:sp>
    </p:spTree>
    <p:extLst>
      <p:ext uri="{BB962C8B-B14F-4D97-AF65-F5344CB8AC3E}">
        <p14:creationId xmlns:p14="http://schemas.microsoft.com/office/powerpoint/2010/main" val="224633923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Truth </a:t>
            </a:r>
            <a:r>
              <a:rPr lang="en-US" dirty="0" smtClean="0">
                <a:solidFill>
                  <a:schemeClr val="accent2">
                    <a:lumMod val="75000"/>
                  </a:schemeClr>
                </a:solidFill>
              </a:rPr>
              <a:t>Repels</a:t>
            </a:r>
            <a:r>
              <a:rPr lang="en-US" dirty="0" smtClean="0"/>
              <a:t> and </a:t>
            </a:r>
            <a:r>
              <a:rPr lang="en-US" dirty="0" smtClean="0">
                <a:solidFill>
                  <a:schemeClr val="accent3">
                    <a:lumMod val="75000"/>
                  </a:schemeClr>
                </a:solidFill>
              </a:rPr>
              <a:t>Attracts</a:t>
            </a:r>
            <a:endParaRPr lang="en-US" dirty="0">
              <a:solidFill>
                <a:schemeClr val="accent3">
                  <a:lumMod val="75000"/>
                </a:schemeClr>
              </a:solidFill>
            </a:endParaRPr>
          </a:p>
        </p:txBody>
      </p:sp>
      <p:sp>
        <p:nvSpPr>
          <p:cNvPr id="3" name="Content Placeholder 2"/>
          <p:cNvSpPr>
            <a:spLocks noGrp="1"/>
          </p:cNvSpPr>
          <p:nvPr>
            <p:ph idx="1"/>
          </p:nvPr>
        </p:nvSpPr>
        <p:spPr>
          <a:xfrm>
            <a:off x="457200" y="1600200"/>
            <a:ext cx="6096000" cy="5257800"/>
          </a:xfrm>
        </p:spPr>
        <p:txBody>
          <a:bodyPr>
            <a:normAutofit/>
          </a:bodyPr>
          <a:lstStyle/>
          <a:p>
            <a:r>
              <a:rPr lang="en-US" sz="2400" dirty="0" smtClean="0"/>
              <a:t>John 3:19-21</a:t>
            </a:r>
          </a:p>
          <a:p>
            <a:pPr marL="457200" lvl="1" indent="0">
              <a:buNone/>
            </a:pPr>
            <a:r>
              <a:rPr lang="en-US" sz="2400" dirty="0" smtClean="0"/>
              <a:t>“</a:t>
            </a:r>
            <a:r>
              <a:rPr lang="en-US" sz="2400" baseline="30000" dirty="0" smtClean="0"/>
              <a:t>19</a:t>
            </a:r>
            <a:r>
              <a:rPr lang="en-US" sz="2400" dirty="0" smtClean="0"/>
              <a:t> And this is the condemnation, that the light has come into the world, and men loved darkness rather than light, because their deeds were evil. </a:t>
            </a:r>
            <a:r>
              <a:rPr lang="en-US" sz="2400" baseline="30000" dirty="0" smtClean="0"/>
              <a:t>20</a:t>
            </a:r>
            <a:r>
              <a:rPr lang="en-US" sz="2400" dirty="0" smtClean="0"/>
              <a:t> </a:t>
            </a:r>
            <a:r>
              <a:rPr lang="en-US" sz="2400" dirty="0" smtClean="0">
                <a:solidFill>
                  <a:schemeClr val="accent2">
                    <a:lumMod val="75000"/>
                  </a:schemeClr>
                </a:solidFill>
              </a:rPr>
              <a:t>For everyone practicing evil hates the light and does not come to the light, lest his deeds should be exposed</a:t>
            </a:r>
            <a:r>
              <a:rPr lang="en-US" sz="2400" dirty="0" smtClean="0"/>
              <a:t>. </a:t>
            </a:r>
            <a:r>
              <a:rPr lang="en-US" sz="2400" baseline="30000" dirty="0" smtClean="0"/>
              <a:t>21</a:t>
            </a:r>
            <a:r>
              <a:rPr lang="en-US" sz="2400" dirty="0" smtClean="0"/>
              <a:t> </a:t>
            </a:r>
            <a:r>
              <a:rPr lang="en-US" sz="2400" dirty="0" smtClean="0">
                <a:solidFill>
                  <a:schemeClr val="accent3">
                    <a:lumMod val="75000"/>
                  </a:schemeClr>
                </a:solidFill>
              </a:rPr>
              <a:t>But he who does the truth comes to the light, that his deeds may be clearly seen, that they have been done in God</a:t>
            </a:r>
            <a:r>
              <a:rPr lang="en-US" sz="2400" dirty="0" smtClean="0"/>
              <a:t>.”</a:t>
            </a:r>
          </a:p>
        </p:txBody>
      </p:sp>
      <p:sp>
        <p:nvSpPr>
          <p:cNvPr id="4" name="Right Arrow 3"/>
          <p:cNvSpPr/>
          <p:nvPr/>
        </p:nvSpPr>
        <p:spPr>
          <a:xfrm flipH="1">
            <a:off x="6477000" y="3581400"/>
            <a:ext cx="1828800" cy="838200"/>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b="1" dirty="0" smtClean="0"/>
              <a:t>Repellant</a:t>
            </a:r>
            <a:endParaRPr lang="en-US" b="1" dirty="0"/>
          </a:p>
        </p:txBody>
      </p:sp>
      <p:sp>
        <p:nvSpPr>
          <p:cNvPr id="5" name="Right Arrow 4"/>
          <p:cNvSpPr/>
          <p:nvPr/>
        </p:nvSpPr>
        <p:spPr>
          <a:xfrm flipH="1">
            <a:off x="6477000" y="4724400"/>
            <a:ext cx="1828800" cy="838200"/>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b="1" dirty="0" smtClean="0"/>
              <a:t>Attractant</a:t>
            </a:r>
            <a:endParaRPr lang="en-US" b="1" dirty="0"/>
          </a:p>
        </p:txBody>
      </p:sp>
      <p:sp>
        <p:nvSpPr>
          <p:cNvPr id="6" name="Slide Number Placeholder 5"/>
          <p:cNvSpPr>
            <a:spLocks noGrp="1"/>
          </p:cNvSpPr>
          <p:nvPr>
            <p:ph type="sldNum" sz="quarter" idx="12"/>
          </p:nvPr>
        </p:nvSpPr>
        <p:spPr/>
        <p:txBody>
          <a:bodyPr/>
          <a:lstStyle/>
          <a:p>
            <a:fld id="{B51AA485-FC30-4D69-B7E5-0F893CDFDF7B}" type="slidenum">
              <a:rPr lang="en-US" smtClean="0"/>
              <a:t>18</a:t>
            </a:fld>
            <a:endParaRPr lang="en-US"/>
          </a:p>
        </p:txBody>
      </p:sp>
    </p:spTree>
    <p:extLst>
      <p:ext uri="{BB962C8B-B14F-4D97-AF65-F5344CB8AC3E}">
        <p14:creationId xmlns:p14="http://schemas.microsoft.com/office/powerpoint/2010/main" val="128273630"/>
      </p:ext>
    </p:extLst>
  </p:cSld>
  <p:clrMapOvr>
    <a:masterClrMapping/>
  </p:clrMapOvr>
  <p:transition spd="slow">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1+#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3. “Lord</a:t>
            </a:r>
            <a:r>
              <a:rPr lang="en-US" dirty="0"/>
              <a:t>, what do You want me to do</a:t>
            </a:r>
            <a:r>
              <a:rPr lang="en-US" dirty="0" smtClean="0"/>
              <a:t>?” (9:6)</a:t>
            </a:r>
            <a:endParaRPr lang="en-US" dirty="0"/>
          </a:p>
        </p:txBody>
      </p:sp>
      <p:sp>
        <p:nvSpPr>
          <p:cNvPr id="3" name="Content Placeholder 2"/>
          <p:cNvSpPr>
            <a:spLocks noGrp="1"/>
          </p:cNvSpPr>
          <p:nvPr>
            <p:ph idx="1"/>
          </p:nvPr>
        </p:nvSpPr>
        <p:spPr>
          <a:xfrm>
            <a:off x="457200" y="1600200"/>
            <a:ext cx="8001000" cy="5105400"/>
          </a:xfrm>
        </p:spPr>
        <p:txBody>
          <a:bodyPr>
            <a:noAutofit/>
          </a:bodyPr>
          <a:lstStyle/>
          <a:p>
            <a:r>
              <a:rPr lang="en-US" sz="2800" dirty="0"/>
              <a:t>“</a:t>
            </a:r>
            <a:r>
              <a:rPr lang="en-US" sz="2800" dirty="0">
                <a:latin typeface="Aharoni" pitchFamily="2" charset="-79"/>
                <a:cs typeface="Aharoni" pitchFamily="2" charset="-79"/>
              </a:rPr>
              <a:t>Lord</a:t>
            </a:r>
            <a:r>
              <a:rPr lang="en-US" sz="2800" dirty="0"/>
              <a:t>, what </a:t>
            </a:r>
            <a:r>
              <a:rPr lang="en-US" sz="2800" dirty="0" smtClean="0"/>
              <a:t>do </a:t>
            </a:r>
            <a:r>
              <a:rPr lang="en-US" sz="2800" dirty="0">
                <a:latin typeface="Aharoni" pitchFamily="2" charset="-79"/>
                <a:cs typeface="Aharoni" pitchFamily="2" charset="-79"/>
              </a:rPr>
              <a:t>You</a:t>
            </a:r>
            <a:r>
              <a:rPr lang="en-US" sz="2800" dirty="0"/>
              <a:t> want me to do</a:t>
            </a:r>
            <a:r>
              <a:rPr lang="en-US" sz="2800" dirty="0" smtClean="0"/>
              <a:t>?”</a:t>
            </a:r>
          </a:p>
          <a:p>
            <a:pPr lvl="1"/>
            <a:r>
              <a:rPr lang="en-US" sz="2800" dirty="0" smtClean="0"/>
              <a:t>Do we often think about what we do as that which the Lord wants us to do?</a:t>
            </a:r>
          </a:p>
          <a:p>
            <a:r>
              <a:rPr lang="en-US" sz="2800" dirty="0"/>
              <a:t>“Lord, what do You want </a:t>
            </a:r>
            <a:r>
              <a:rPr lang="en-US" sz="2800" dirty="0">
                <a:latin typeface="Aharoni" pitchFamily="2" charset="-79"/>
                <a:cs typeface="Aharoni" pitchFamily="2" charset="-79"/>
              </a:rPr>
              <a:t>me</a:t>
            </a:r>
            <a:r>
              <a:rPr lang="en-US" sz="2800" dirty="0"/>
              <a:t> to do</a:t>
            </a:r>
            <a:r>
              <a:rPr lang="en-US" sz="2800" dirty="0" smtClean="0"/>
              <a:t>?”</a:t>
            </a:r>
          </a:p>
          <a:p>
            <a:pPr lvl="1"/>
            <a:r>
              <a:rPr lang="en-US" sz="2800" dirty="0" smtClean="0"/>
              <a:t>The Lord places personal and individual responsibility upon us (1 Cor. 11:28; Phil. 2:12; </a:t>
            </a:r>
            <a:br>
              <a:rPr lang="en-US" sz="2800" dirty="0" smtClean="0"/>
            </a:br>
            <a:r>
              <a:rPr lang="en-US" sz="2800" dirty="0" smtClean="0"/>
              <a:t>1 Pet. 1:17; etc.)</a:t>
            </a:r>
          </a:p>
          <a:p>
            <a:r>
              <a:rPr lang="en-US" sz="2800" dirty="0"/>
              <a:t>“Lord, what do You want me to </a:t>
            </a:r>
            <a:r>
              <a:rPr lang="en-US" sz="2800" dirty="0">
                <a:latin typeface="Aharoni" pitchFamily="2" charset="-79"/>
                <a:cs typeface="Aharoni" pitchFamily="2" charset="-79"/>
              </a:rPr>
              <a:t>do</a:t>
            </a:r>
            <a:r>
              <a:rPr lang="en-US" sz="2800" dirty="0" smtClean="0"/>
              <a:t>?”</a:t>
            </a:r>
          </a:p>
          <a:p>
            <a:pPr lvl="1"/>
            <a:r>
              <a:rPr lang="en-US" sz="2800" dirty="0" smtClean="0"/>
              <a:t>The Founder was a doer (Acts 1:1)</a:t>
            </a:r>
          </a:p>
          <a:p>
            <a:pPr lvl="1"/>
            <a:r>
              <a:rPr lang="en-US" sz="2800" dirty="0" smtClean="0"/>
              <a:t>He expects us to be “doers” of His will (</a:t>
            </a:r>
            <a:r>
              <a:rPr lang="en-US" sz="2800" dirty="0" err="1" smtClean="0"/>
              <a:t>Lk</a:t>
            </a:r>
            <a:r>
              <a:rPr lang="en-US" sz="2800" dirty="0" smtClean="0"/>
              <a:t>. 6:46; Jas. 1:22; Matt. 7:21)</a:t>
            </a:r>
            <a:endParaRPr lang="en-US" sz="2800" dirty="0"/>
          </a:p>
        </p:txBody>
      </p:sp>
      <p:sp>
        <p:nvSpPr>
          <p:cNvPr id="4" name="Slide Number Placeholder 3"/>
          <p:cNvSpPr>
            <a:spLocks noGrp="1"/>
          </p:cNvSpPr>
          <p:nvPr>
            <p:ph type="sldNum" sz="quarter" idx="12"/>
          </p:nvPr>
        </p:nvSpPr>
        <p:spPr/>
        <p:txBody>
          <a:bodyPr/>
          <a:lstStyle/>
          <a:p>
            <a:fld id="{B51AA485-FC30-4D69-B7E5-0F893CDFDF7B}" type="slidenum">
              <a:rPr lang="en-US" smtClean="0"/>
              <a:t>19</a:t>
            </a:fld>
            <a:endParaRPr lang="en-US"/>
          </a:p>
        </p:txBody>
      </p:sp>
    </p:spTree>
    <p:extLst>
      <p:ext uri="{BB962C8B-B14F-4D97-AF65-F5344CB8AC3E}">
        <p14:creationId xmlns:p14="http://schemas.microsoft.com/office/powerpoint/2010/main" val="2951383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1. “Saul, Saul, why are you persecuting Me?” (Acts 9:4)</a:t>
            </a:r>
            <a:endParaRPr lang="en-US" dirty="0"/>
          </a:p>
        </p:txBody>
      </p:sp>
      <p:sp>
        <p:nvSpPr>
          <p:cNvPr id="3" name="Content Placeholder 2"/>
          <p:cNvSpPr>
            <a:spLocks noGrp="1"/>
          </p:cNvSpPr>
          <p:nvPr>
            <p:ph idx="1"/>
          </p:nvPr>
        </p:nvSpPr>
        <p:spPr>
          <a:xfrm>
            <a:off x="457200" y="1752600"/>
            <a:ext cx="8001000" cy="5105400"/>
          </a:xfrm>
        </p:spPr>
        <p:txBody>
          <a:bodyPr>
            <a:noAutofit/>
          </a:bodyPr>
          <a:lstStyle/>
          <a:p>
            <a:r>
              <a:rPr lang="en-US" sz="2600" b="1" dirty="0" smtClean="0">
                <a:solidFill>
                  <a:srgbClr val="C00000"/>
                </a:solidFill>
                <a:effectLst>
                  <a:outerShdw blurRad="38100" dist="38100" dir="2700000" algn="tl">
                    <a:srgbClr val="000000">
                      <a:alpha val="43137"/>
                    </a:srgbClr>
                  </a:outerShdw>
                </a:effectLst>
              </a:rPr>
              <a:t>Set to destroy the church of Christ (Acts 8:1-3)</a:t>
            </a:r>
          </a:p>
          <a:p>
            <a:pPr lvl="1"/>
            <a:r>
              <a:rPr lang="en-US" sz="2200" dirty="0" smtClean="0"/>
              <a:t>“havoc” to affix a stigma to, dishonor, defile, ravage, devastate, ruin</a:t>
            </a:r>
          </a:p>
          <a:p>
            <a:pPr lvl="1"/>
            <a:r>
              <a:rPr lang="en-US" sz="2200" dirty="0" smtClean="0"/>
              <a:t>Paul brought much harm to the saints in Jerusalem (Acts 9:13)</a:t>
            </a:r>
          </a:p>
          <a:p>
            <a:pPr lvl="1"/>
            <a:r>
              <a:rPr lang="en-US" sz="2200" dirty="0" smtClean="0"/>
              <a:t>Destroyed those who called on the name of Christ (9:21; 22:4, 5; 26:9-11; Phil. 3:6)</a:t>
            </a:r>
          </a:p>
          <a:p>
            <a:r>
              <a:rPr lang="en-US" sz="2600" b="1" dirty="0" smtClean="0">
                <a:solidFill>
                  <a:srgbClr val="C00000"/>
                </a:solidFill>
                <a:effectLst>
                  <a:outerShdw blurRad="38100" dist="38100" dir="2700000" algn="tl">
                    <a:srgbClr val="000000">
                      <a:alpha val="43137"/>
                    </a:srgbClr>
                  </a:outerShdw>
                </a:effectLst>
              </a:rPr>
              <a:t>Paul persecuted Jesus, though he never set a finger on the Lord’s actual person</a:t>
            </a:r>
          </a:p>
          <a:p>
            <a:pPr lvl="1"/>
            <a:r>
              <a:rPr lang="en-US" sz="2200" dirty="0" smtClean="0"/>
              <a:t>What does this mean?</a:t>
            </a:r>
          </a:p>
          <a:p>
            <a:pPr lvl="1"/>
            <a:r>
              <a:rPr lang="en-US" sz="2200" dirty="0" smtClean="0"/>
              <a:t>A deep relationship exists between Jesus and the church!</a:t>
            </a:r>
            <a:endParaRPr lang="en-US" sz="2200" dirty="0"/>
          </a:p>
        </p:txBody>
      </p:sp>
      <p:sp>
        <p:nvSpPr>
          <p:cNvPr id="4" name="Slide Number Placeholder 3"/>
          <p:cNvSpPr>
            <a:spLocks noGrp="1"/>
          </p:cNvSpPr>
          <p:nvPr>
            <p:ph type="sldNum" sz="quarter" idx="12"/>
          </p:nvPr>
        </p:nvSpPr>
        <p:spPr/>
        <p:txBody>
          <a:bodyPr/>
          <a:lstStyle/>
          <a:p>
            <a:fld id="{B51AA485-FC30-4D69-B7E5-0F893CDFDF7B}" type="slidenum">
              <a:rPr lang="en-US" smtClean="0"/>
              <a:t>2</a:t>
            </a:fld>
            <a:endParaRPr lang="en-US"/>
          </a:p>
        </p:txBody>
      </p:sp>
    </p:spTree>
    <p:extLst>
      <p:ext uri="{BB962C8B-B14F-4D97-AF65-F5344CB8AC3E}">
        <p14:creationId xmlns:p14="http://schemas.microsoft.com/office/powerpoint/2010/main" val="194743094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Lord Did Not Tell Paul Exactly What He “Must Do”</a:t>
            </a:r>
            <a:endParaRPr lang="en-US" dirty="0"/>
          </a:p>
        </p:txBody>
      </p:sp>
      <p:sp>
        <p:nvSpPr>
          <p:cNvPr id="3" name="Content Placeholder 2"/>
          <p:cNvSpPr>
            <a:spLocks noGrp="1"/>
          </p:cNvSpPr>
          <p:nvPr>
            <p:ph idx="1"/>
          </p:nvPr>
        </p:nvSpPr>
        <p:spPr/>
        <p:txBody>
          <a:bodyPr>
            <a:normAutofit/>
          </a:bodyPr>
          <a:lstStyle/>
          <a:p>
            <a:r>
              <a:rPr lang="en-US" sz="2800" dirty="0" smtClean="0"/>
              <a:t>“Arise and go into the city, and you will be told what you must do” (Acts 9:6)</a:t>
            </a:r>
          </a:p>
          <a:p>
            <a:pPr lvl="1"/>
            <a:r>
              <a:rPr lang="en-US" sz="2800" dirty="0" smtClean="0"/>
              <a:t>What Paul “</a:t>
            </a:r>
            <a:r>
              <a:rPr lang="en-US" sz="2800" dirty="0" smtClean="0"/>
              <a:t>MUST</a:t>
            </a:r>
            <a:r>
              <a:rPr lang="en-US" sz="2800" dirty="0"/>
              <a:t> </a:t>
            </a:r>
            <a:r>
              <a:rPr lang="en-US" sz="2800" dirty="0" smtClean="0"/>
              <a:t>DO”</a:t>
            </a:r>
            <a:r>
              <a:rPr lang="en-US" sz="2800" dirty="0" smtClean="0"/>
              <a:t> </a:t>
            </a:r>
            <a:r>
              <a:rPr lang="en-US" sz="2800" dirty="0" smtClean="0"/>
              <a:t>would be told to him in the city</a:t>
            </a:r>
          </a:p>
        </p:txBody>
      </p:sp>
      <p:sp>
        <p:nvSpPr>
          <p:cNvPr id="4" name="Slide Number Placeholder 3"/>
          <p:cNvSpPr>
            <a:spLocks noGrp="1"/>
          </p:cNvSpPr>
          <p:nvPr>
            <p:ph type="sldNum" sz="quarter" idx="12"/>
          </p:nvPr>
        </p:nvSpPr>
        <p:spPr/>
        <p:txBody>
          <a:bodyPr/>
          <a:lstStyle/>
          <a:p>
            <a:fld id="{B51AA485-FC30-4D69-B7E5-0F893CDFDF7B}" type="slidenum">
              <a:rPr lang="en-US" smtClean="0"/>
              <a:t>20</a:t>
            </a:fld>
            <a:endParaRPr lang="en-US"/>
          </a:p>
        </p:txBody>
      </p:sp>
    </p:spTree>
    <p:extLst>
      <p:ext uri="{BB962C8B-B14F-4D97-AF65-F5344CB8AC3E}">
        <p14:creationId xmlns:p14="http://schemas.microsoft.com/office/powerpoint/2010/main" val="1748761882"/>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4. </a:t>
            </a:r>
            <a:r>
              <a:rPr lang="en-US" dirty="0"/>
              <a:t>“And now why are you waiting?” </a:t>
            </a:r>
            <a:r>
              <a:rPr lang="en-US" dirty="0" smtClean="0"/>
              <a:t>(Acts 22:16)</a:t>
            </a:r>
            <a:endParaRPr lang="en-US" dirty="0"/>
          </a:p>
        </p:txBody>
      </p:sp>
      <p:sp>
        <p:nvSpPr>
          <p:cNvPr id="3" name="Content Placeholder 2"/>
          <p:cNvSpPr>
            <a:spLocks noGrp="1"/>
          </p:cNvSpPr>
          <p:nvPr>
            <p:ph idx="1"/>
          </p:nvPr>
        </p:nvSpPr>
        <p:spPr/>
        <p:txBody>
          <a:bodyPr>
            <a:normAutofit/>
          </a:bodyPr>
          <a:lstStyle/>
          <a:p>
            <a:r>
              <a:rPr lang="en-US" sz="2800" dirty="0" smtClean="0"/>
              <a:t>This verse contains what the Lord wanted Paul to do</a:t>
            </a:r>
          </a:p>
          <a:p>
            <a:r>
              <a:rPr lang="en-US" sz="2800" dirty="0" smtClean="0"/>
              <a:t>The majority of denominations teach that Paul was saved on the road to Damascus</a:t>
            </a:r>
          </a:p>
          <a:p>
            <a:pPr lvl="1"/>
            <a:r>
              <a:rPr lang="en-US" sz="2600" dirty="0" smtClean="0"/>
              <a:t>If Paul was saved on the road to Damascus, then he must have been saved in sin</a:t>
            </a:r>
          </a:p>
          <a:p>
            <a:pPr lvl="1"/>
            <a:r>
              <a:rPr lang="en-US" sz="2800" dirty="0" smtClean="0"/>
              <a:t>Since we cannot be saved in sin, Paul was not saved until he obeyed this command</a:t>
            </a:r>
          </a:p>
        </p:txBody>
      </p:sp>
      <p:sp>
        <p:nvSpPr>
          <p:cNvPr id="4" name="Slide Number Placeholder 3"/>
          <p:cNvSpPr>
            <a:spLocks noGrp="1"/>
          </p:cNvSpPr>
          <p:nvPr>
            <p:ph type="sldNum" sz="quarter" idx="12"/>
          </p:nvPr>
        </p:nvSpPr>
        <p:spPr/>
        <p:txBody>
          <a:bodyPr/>
          <a:lstStyle/>
          <a:p>
            <a:fld id="{B51AA485-FC30-4D69-B7E5-0F893CDFDF7B}" type="slidenum">
              <a:rPr lang="en-US" smtClean="0"/>
              <a:t>21</a:t>
            </a:fld>
            <a:endParaRPr lang="en-US"/>
          </a:p>
        </p:txBody>
      </p:sp>
    </p:spTree>
    <p:extLst>
      <p:ext uri="{BB962C8B-B14F-4D97-AF65-F5344CB8AC3E}">
        <p14:creationId xmlns:p14="http://schemas.microsoft.com/office/powerpoint/2010/main" val="3831843440"/>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7620000" cy="1143000"/>
          </a:xfrm>
        </p:spPr>
        <p:txBody>
          <a:bodyPr>
            <a:normAutofit fontScale="90000"/>
          </a:bodyPr>
          <a:lstStyle/>
          <a:p>
            <a:r>
              <a:rPr lang="en-US" dirty="0" smtClean="0"/>
              <a:t>Some Answers That </a:t>
            </a:r>
            <a:r>
              <a:rPr lang="en-US" smtClean="0"/>
              <a:t>Do Not Match </a:t>
            </a:r>
            <a:r>
              <a:rPr lang="en-US" dirty="0" smtClean="0"/>
              <a:t>What Paul Was Told He “Must” Do</a:t>
            </a:r>
            <a:endParaRPr lang="en-US" dirty="0"/>
          </a:p>
        </p:txBody>
      </p:sp>
      <p:sp>
        <p:nvSpPr>
          <p:cNvPr id="3" name="Content Placeholder 2"/>
          <p:cNvSpPr>
            <a:spLocks noGrp="1"/>
          </p:cNvSpPr>
          <p:nvPr>
            <p:ph idx="1"/>
          </p:nvPr>
        </p:nvSpPr>
        <p:spPr>
          <a:xfrm>
            <a:off x="457200" y="2133600"/>
            <a:ext cx="7620000" cy="4267200"/>
          </a:xfrm>
        </p:spPr>
        <p:txBody>
          <a:bodyPr>
            <a:normAutofit/>
          </a:bodyPr>
          <a:lstStyle/>
          <a:p>
            <a:r>
              <a:rPr lang="en-US" sz="2800" dirty="0" smtClean="0"/>
              <a:t>“Do Nothing” (cf. Acts 9:6)</a:t>
            </a:r>
          </a:p>
          <a:p>
            <a:r>
              <a:rPr lang="en-US" sz="2800" dirty="0" smtClean="0"/>
              <a:t>“Just Believe” (cf. Acts 9:5, 6)</a:t>
            </a:r>
          </a:p>
          <a:p>
            <a:r>
              <a:rPr lang="en-US" sz="2800" dirty="0" smtClean="0"/>
              <a:t>“Fast” (cf. Acts 9:9)</a:t>
            </a:r>
          </a:p>
          <a:p>
            <a:r>
              <a:rPr lang="en-US" sz="2800" dirty="0" smtClean="0"/>
              <a:t>“Pray and let Jesus into your heart” (Acts 9:11)</a:t>
            </a:r>
          </a:p>
          <a:p>
            <a:endParaRPr lang="en-US" sz="2800" dirty="0"/>
          </a:p>
          <a:p>
            <a:pPr marL="0" indent="0">
              <a:buNone/>
            </a:pPr>
            <a:r>
              <a:rPr lang="en-US" sz="2800" dirty="0" smtClean="0">
                <a:latin typeface="Aharoni" pitchFamily="2" charset="-79"/>
                <a:cs typeface="Aharoni" pitchFamily="2" charset="-79"/>
              </a:rPr>
              <a:t>None of these answers or actions would have saved Saul!</a:t>
            </a:r>
          </a:p>
        </p:txBody>
      </p:sp>
      <p:sp>
        <p:nvSpPr>
          <p:cNvPr id="4" name="Slide Number Placeholder 3"/>
          <p:cNvSpPr>
            <a:spLocks noGrp="1"/>
          </p:cNvSpPr>
          <p:nvPr>
            <p:ph type="sldNum" sz="quarter" idx="12"/>
          </p:nvPr>
        </p:nvSpPr>
        <p:spPr/>
        <p:txBody>
          <a:bodyPr/>
          <a:lstStyle/>
          <a:p>
            <a:fld id="{B51AA485-FC30-4D69-B7E5-0F893CDFDF7B}" type="slidenum">
              <a:rPr lang="en-US" smtClean="0"/>
              <a:t>22</a:t>
            </a:fld>
            <a:endParaRPr lang="en-US"/>
          </a:p>
        </p:txBody>
      </p:sp>
    </p:spTree>
    <p:extLst>
      <p:ext uri="{BB962C8B-B14F-4D97-AF65-F5344CB8AC3E}">
        <p14:creationId xmlns:p14="http://schemas.microsoft.com/office/powerpoint/2010/main" val="375329216"/>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p:cTn id="27"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28"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29"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Text Box 4"/>
          <p:cNvSpPr txBox="1">
            <a:spLocks noChangeArrowheads="1"/>
          </p:cNvSpPr>
          <p:nvPr/>
        </p:nvSpPr>
        <p:spPr bwMode="auto">
          <a:xfrm>
            <a:off x="304800" y="49213"/>
            <a:ext cx="84582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fontAlgn="base">
              <a:spcBef>
                <a:spcPct val="0"/>
              </a:spcBef>
              <a:spcAft>
                <a:spcPct val="0"/>
              </a:spcAft>
            </a:pPr>
            <a:r>
              <a:rPr lang="en-US" sz="3200">
                <a:solidFill>
                  <a:srgbClr val="FF0000"/>
                </a:solidFill>
                <a:effectLst>
                  <a:outerShdw blurRad="38100" dist="38100" dir="2700000" algn="tl">
                    <a:srgbClr val="C0C0C0"/>
                  </a:outerShdw>
                </a:effectLst>
                <a:latin typeface="Arial Black" pitchFamily="34" charset="0"/>
              </a:rPr>
              <a:t>‘CALLING ON THE NAME OF THE LORD’ IN </a:t>
            </a:r>
            <a:r>
              <a:rPr lang="en-US" sz="3200" i="1">
                <a:solidFill>
                  <a:srgbClr val="FF0000"/>
                </a:solidFill>
                <a:effectLst>
                  <a:outerShdw blurRad="38100" dist="38100" dir="2700000" algn="tl">
                    <a:srgbClr val="C0C0C0"/>
                  </a:outerShdw>
                </a:effectLst>
                <a:latin typeface="Arial Black" pitchFamily="34" charset="0"/>
              </a:rPr>
              <a:t>ACTS</a:t>
            </a:r>
          </a:p>
        </p:txBody>
      </p:sp>
      <p:sp>
        <p:nvSpPr>
          <p:cNvPr id="4101" name="Text Box 5"/>
          <p:cNvSpPr txBox="1">
            <a:spLocks noChangeArrowheads="1"/>
          </p:cNvSpPr>
          <p:nvPr/>
        </p:nvSpPr>
        <p:spPr bwMode="auto">
          <a:xfrm>
            <a:off x="533400" y="990600"/>
            <a:ext cx="8229600" cy="2103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3600">
                <a:solidFill>
                  <a:srgbClr val="000000"/>
                </a:solidFill>
                <a:latin typeface="Arial Black" pitchFamily="34" charset="0"/>
              </a:rPr>
              <a:t>ACTS 2:21</a:t>
            </a:r>
            <a:r>
              <a:rPr lang="en-US" sz="3200">
                <a:solidFill>
                  <a:srgbClr val="000000"/>
                </a:solidFill>
              </a:rPr>
              <a:t>, “And it shall come to pass</a:t>
            </a:r>
            <a:br>
              <a:rPr lang="en-US" sz="3200">
                <a:solidFill>
                  <a:srgbClr val="000000"/>
                </a:solidFill>
              </a:rPr>
            </a:br>
            <a:r>
              <a:rPr lang="en-US" sz="3200">
                <a:solidFill>
                  <a:srgbClr val="000000"/>
                </a:solidFill>
              </a:rPr>
              <a:t>			that whoever calls on the 			name of the LORD shall be 			saved.”</a:t>
            </a:r>
          </a:p>
        </p:txBody>
      </p:sp>
      <p:sp>
        <p:nvSpPr>
          <p:cNvPr id="4102" name="Text Box 6"/>
          <p:cNvSpPr txBox="1">
            <a:spLocks noChangeArrowheads="1"/>
          </p:cNvSpPr>
          <p:nvPr/>
        </p:nvSpPr>
        <p:spPr bwMode="auto">
          <a:xfrm>
            <a:off x="609600" y="3124200"/>
            <a:ext cx="8077200" cy="3154363"/>
          </a:xfrm>
          <a:prstGeom prst="rect">
            <a:avLst/>
          </a:prstGeom>
          <a:solidFill>
            <a:srgbClr val="FF0000"/>
          </a:solidFill>
          <a:ln w="762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sz="3200">
                <a:solidFill>
                  <a:srgbClr val="FFFFFF"/>
                </a:solidFill>
              </a:rPr>
              <a:t>“And now why are you waiting? Arise and</a:t>
            </a:r>
            <a:br>
              <a:rPr lang="en-US" sz="3200">
                <a:solidFill>
                  <a:srgbClr val="FFFFFF"/>
                </a:solidFill>
              </a:rPr>
            </a:br>
            <a:r>
              <a:rPr lang="en-US" sz="4000">
                <a:solidFill>
                  <a:srgbClr val="FFFFFF"/>
                </a:solidFill>
                <a:latin typeface="Arial Black" pitchFamily="34" charset="0"/>
              </a:rPr>
              <a:t>BE BAPTIZED</a:t>
            </a:r>
            <a:r>
              <a:rPr lang="en-US" sz="3200">
                <a:solidFill>
                  <a:srgbClr val="FFFFFF"/>
                </a:solidFill>
              </a:rPr>
              <a:t>, </a:t>
            </a:r>
            <a:br>
              <a:rPr lang="en-US" sz="3200">
                <a:solidFill>
                  <a:srgbClr val="FFFFFF"/>
                </a:solidFill>
              </a:rPr>
            </a:br>
            <a:r>
              <a:rPr lang="en-US" sz="3200">
                <a:solidFill>
                  <a:srgbClr val="FFFFFF"/>
                </a:solidFill>
              </a:rPr>
              <a:t>and wash away your sins, </a:t>
            </a:r>
            <a:r>
              <a:rPr lang="en-US" sz="6000">
                <a:solidFill>
                  <a:srgbClr val="FFFFFF"/>
                </a:solidFill>
                <a:latin typeface="Arial Black" pitchFamily="34" charset="0"/>
              </a:rPr>
              <a:t>CALLING</a:t>
            </a:r>
            <a:r>
              <a:rPr lang="en-US" sz="3200">
                <a:solidFill>
                  <a:srgbClr val="FFFFFF"/>
                </a:solidFill>
              </a:rPr>
              <a:t> </a:t>
            </a:r>
            <a:br>
              <a:rPr lang="en-US" sz="3200">
                <a:solidFill>
                  <a:srgbClr val="FFFFFF"/>
                </a:solidFill>
              </a:rPr>
            </a:br>
            <a:r>
              <a:rPr lang="en-US" sz="3200">
                <a:solidFill>
                  <a:srgbClr val="FFFFFF"/>
                </a:solidFill>
              </a:rPr>
              <a:t>on the name of the Lord.” </a:t>
            </a:r>
          </a:p>
        </p:txBody>
      </p:sp>
      <p:sp>
        <p:nvSpPr>
          <p:cNvPr id="4103" name="Text Box 7"/>
          <p:cNvSpPr txBox="1">
            <a:spLocks noChangeArrowheads="1"/>
          </p:cNvSpPr>
          <p:nvPr/>
        </p:nvSpPr>
        <p:spPr bwMode="auto">
          <a:xfrm>
            <a:off x="6384925" y="6338888"/>
            <a:ext cx="2163763"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sz="2800" b="1">
                <a:solidFill>
                  <a:srgbClr val="FF0000"/>
                </a:solidFill>
              </a:rPr>
              <a:t>ACTS 22:16</a:t>
            </a:r>
          </a:p>
        </p:txBody>
      </p:sp>
      <p:sp>
        <p:nvSpPr>
          <p:cNvPr id="2" name="Slide Number Placeholder 1"/>
          <p:cNvSpPr>
            <a:spLocks noGrp="1"/>
          </p:cNvSpPr>
          <p:nvPr>
            <p:ph type="sldNum" sz="quarter" idx="12"/>
          </p:nvPr>
        </p:nvSpPr>
        <p:spPr/>
        <p:txBody>
          <a:bodyPr/>
          <a:lstStyle/>
          <a:p>
            <a:fld id="{6974D8A8-2A7C-4624-B28A-8F6B1865BC06}" type="slidenum">
              <a:rPr lang="en-US" smtClean="0">
                <a:solidFill>
                  <a:srgbClr val="000000"/>
                </a:solidFill>
              </a:rPr>
              <a:pPr/>
              <a:t>23</a:t>
            </a:fld>
            <a:endParaRPr lang="en-US">
              <a:solidFill>
                <a:srgbClr val="000000"/>
              </a:solidFill>
            </a:endParaRPr>
          </a:p>
        </p:txBody>
      </p:sp>
    </p:spTree>
    <p:extLst>
      <p:ext uri="{BB962C8B-B14F-4D97-AF65-F5344CB8AC3E}">
        <p14:creationId xmlns:p14="http://schemas.microsoft.com/office/powerpoint/2010/main" val="888674074"/>
      </p:ext>
    </p:extLst>
  </p:cSld>
  <p:clrMapOvr>
    <a:masterClrMapping/>
  </p:clrMapOvr>
  <mc:AlternateContent xmlns:mc="http://schemas.openxmlformats.org/markup-compatibility/2006" xmlns:p14="http://schemas.microsoft.com/office/powerpoint/2010/main">
    <mc:Choice Requires="p14">
      <p:transition spd="slow" p14:dur="3900">
        <p14:glitter dir="d"/>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Our Relationship to the Church Defines Our Relationship to Jesus</a:t>
            </a:r>
            <a:endParaRPr lang="en-US" dirty="0"/>
          </a:p>
        </p:txBody>
      </p:sp>
      <p:sp>
        <p:nvSpPr>
          <p:cNvPr id="3" name="Content Placeholder 2"/>
          <p:cNvSpPr>
            <a:spLocks noGrp="1"/>
          </p:cNvSpPr>
          <p:nvPr>
            <p:ph idx="1"/>
          </p:nvPr>
        </p:nvSpPr>
        <p:spPr/>
        <p:txBody>
          <a:bodyPr>
            <a:noAutofit/>
          </a:bodyPr>
          <a:lstStyle/>
          <a:p>
            <a:r>
              <a:rPr lang="en-US" sz="2800" b="1" spc="600" dirty="0" smtClean="0">
                <a:solidFill>
                  <a:srgbClr val="C00000"/>
                </a:solidFill>
                <a:effectLst>
                  <a:outerShdw blurRad="38100" dist="38100" dir="2700000" algn="tl">
                    <a:srgbClr val="000000">
                      <a:alpha val="43137"/>
                    </a:srgbClr>
                  </a:outerShdw>
                </a:effectLst>
              </a:rPr>
              <a:t>Applications</a:t>
            </a:r>
          </a:p>
          <a:p>
            <a:pPr lvl="1"/>
            <a:r>
              <a:rPr lang="en-US" sz="2800" dirty="0" smtClean="0"/>
              <a:t>When we preach about the church, we are “preaching Jesus”</a:t>
            </a:r>
          </a:p>
          <a:p>
            <a:pPr lvl="2"/>
            <a:r>
              <a:rPr lang="en-US" sz="2400" dirty="0" smtClean="0"/>
              <a:t>Preaching the kingdom, is preaching the church, is preaching Jesus</a:t>
            </a:r>
          </a:p>
          <a:p>
            <a:pPr lvl="2"/>
            <a:r>
              <a:rPr lang="en-US" sz="2400" dirty="0" smtClean="0"/>
              <a:t>Jesus preached the kingdom and in doing so preached the “gospel of the kingdom” </a:t>
            </a:r>
            <a:br>
              <a:rPr lang="en-US" sz="2400" dirty="0" smtClean="0"/>
            </a:br>
            <a:r>
              <a:rPr lang="en-US" sz="2400" dirty="0" smtClean="0"/>
              <a:t>(Matt. 4:17, 23)</a:t>
            </a:r>
          </a:p>
          <a:p>
            <a:pPr lvl="2"/>
            <a:r>
              <a:rPr lang="en-US" sz="2400" dirty="0" smtClean="0"/>
              <a:t>Both were connected in Paul’s preaching </a:t>
            </a:r>
            <a:br>
              <a:rPr lang="en-US" sz="2400" dirty="0" smtClean="0"/>
            </a:br>
            <a:r>
              <a:rPr lang="en-US" sz="2400" dirty="0" smtClean="0"/>
              <a:t>(Acts 28:30, 31)</a:t>
            </a:r>
          </a:p>
          <a:p>
            <a:pPr lvl="2"/>
            <a:r>
              <a:rPr lang="en-US" sz="2400" dirty="0" smtClean="0"/>
              <a:t>“Kingdom,” and “church” are tied together in the “gospel!”</a:t>
            </a:r>
            <a:endParaRPr lang="en-US" sz="2400" dirty="0"/>
          </a:p>
        </p:txBody>
      </p:sp>
      <p:sp>
        <p:nvSpPr>
          <p:cNvPr id="4" name="Slide Number Placeholder 3"/>
          <p:cNvSpPr>
            <a:spLocks noGrp="1"/>
          </p:cNvSpPr>
          <p:nvPr>
            <p:ph type="sldNum" sz="quarter" idx="12"/>
          </p:nvPr>
        </p:nvSpPr>
        <p:spPr/>
        <p:txBody>
          <a:bodyPr/>
          <a:lstStyle/>
          <a:p>
            <a:fld id="{B51AA485-FC30-4D69-B7E5-0F893CDFDF7B}" type="slidenum">
              <a:rPr lang="en-US" smtClean="0"/>
              <a:t>3</a:t>
            </a:fld>
            <a:endParaRPr lang="en-US"/>
          </a:p>
        </p:txBody>
      </p:sp>
    </p:spTree>
    <p:extLst>
      <p:ext uri="{BB962C8B-B14F-4D97-AF65-F5344CB8AC3E}">
        <p14:creationId xmlns:p14="http://schemas.microsoft.com/office/powerpoint/2010/main" val="53303907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Berlin Sans FB" pitchFamily="34" charset="0"/>
              </a:rPr>
              <a:t>Example of NT Saints</a:t>
            </a:r>
            <a:endParaRPr lang="en-US" dirty="0">
              <a:latin typeface="Berlin Sans FB" pitchFamily="34" charset="0"/>
            </a:endParaRPr>
          </a:p>
        </p:txBody>
      </p:sp>
      <p:sp>
        <p:nvSpPr>
          <p:cNvPr id="6" name="TextBox 5"/>
          <p:cNvSpPr txBox="1"/>
          <p:nvPr/>
        </p:nvSpPr>
        <p:spPr>
          <a:xfrm>
            <a:off x="5033814" y="2962870"/>
            <a:ext cx="3271986" cy="923330"/>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dirty="0" smtClean="0"/>
              <a:t>Therefore we are preaching Christ when we preach about the kingdom!</a:t>
            </a:r>
            <a:endParaRPr lang="en-US" dirty="0"/>
          </a:p>
        </p:txBody>
      </p:sp>
      <p:sp>
        <p:nvSpPr>
          <p:cNvPr id="13" name="Equal 12"/>
          <p:cNvSpPr/>
          <p:nvPr/>
        </p:nvSpPr>
        <p:spPr>
          <a:xfrm>
            <a:off x="4038600" y="2971800"/>
            <a:ext cx="914400" cy="914400"/>
          </a:xfrm>
          <a:prstGeom prst="mathEqual">
            <a:avLst>
              <a:gd name="adj1" fmla="val 18520"/>
              <a:gd name="adj2" fmla="val 1176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grpSp>
        <p:nvGrpSpPr>
          <p:cNvPr id="17" name="Group 16"/>
          <p:cNvGrpSpPr/>
          <p:nvPr/>
        </p:nvGrpSpPr>
        <p:grpSpPr>
          <a:xfrm>
            <a:off x="685800" y="1600199"/>
            <a:ext cx="3271987" cy="2286001"/>
            <a:chOff x="685800" y="1600200"/>
            <a:chExt cx="3271987" cy="1755607"/>
          </a:xfrm>
        </p:grpSpPr>
        <p:sp>
          <p:nvSpPr>
            <p:cNvPr id="4" name="TextBox 3"/>
            <p:cNvSpPr txBox="1"/>
            <p:nvPr/>
          </p:nvSpPr>
          <p:spPr>
            <a:xfrm>
              <a:off x="685800" y="1600200"/>
              <a:ext cx="3271987" cy="496370"/>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r>
                <a:rPr lang="en-US" dirty="0" smtClean="0"/>
                <a:t>Preaching Christ is preaching the word of God (Acts 8:4, 5, 14)</a:t>
              </a:r>
              <a:endParaRPr lang="en-US" dirty="0"/>
            </a:p>
          </p:txBody>
        </p:sp>
        <p:sp>
          <p:nvSpPr>
            <p:cNvPr id="5" name="TextBox 4"/>
            <p:cNvSpPr txBox="1"/>
            <p:nvPr/>
          </p:nvSpPr>
          <p:spPr>
            <a:xfrm>
              <a:off x="685801" y="2646707"/>
              <a:ext cx="3271986" cy="709100"/>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r>
                <a:rPr lang="en-US" dirty="0" smtClean="0"/>
                <a:t>Preaching Christ is connected to preaching the Kingdom </a:t>
              </a:r>
              <a:br>
                <a:rPr lang="en-US" dirty="0" smtClean="0"/>
              </a:br>
              <a:r>
                <a:rPr lang="en-US" dirty="0" smtClean="0"/>
                <a:t>(Acts 8:5, 12)</a:t>
              </a:r>
              <a:endParaRPr lang="en-US" dirty="0"/>
            </a:p>
          </p:txBody>
        </p:sp>
        <p:sp>
          <p:nvSpPr>
            <p:cNvPr id="14" name="Down Arrow 13"/>
            <p:cNvSpPr/>
            <p:nvPr/>
          </p:nvSpPr>
          <p:spPr>
            <a:xfrm>
              <a:off x="2057400" y="2192254"/>
              <a:ext cx="533400" cy="344269"/>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sp>
        <p:nvSpPr>
          <p:cNvPr id="18" name="TextBox 17"/>
          <p:cNvSpPr txBox="1"/>
          <p:nvPr/>
        </p:nvSpPr>
        <p:spPr>
          <a:xfrm>
            <a:off x="5029200" y="4459069"/>
            <a:ext cx="3271986" cy="193899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2400" b="1" dirty="0" smtClean="0"/>
              <a:t>Learning and obeying the gospel places us into the kingdom which is why they were baptized (v. 12)</a:t>
            </a:r>
            <a:endParaRPr lang="en-US" sz="2400" b="1" dirty="0"/>
          </a:p>
        </p:txBody>
      </p:sp>
      <p:sp>
        <p:nvSpPr>
          <p:cNvPr id="19" name="Down Arrow 18"/>
          <p:cNvSpPr/>
          <p:nvPr/>
        </p:nvSpPr>
        <p:spPr>
          <a:xfrm>
            <a:off x="6398493" y="3962400"/>
            <a:ext cx="533400" cy="448278"/>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2" name="TextBox 21"/>
          <p:cNvSpPr txBox="1"/>
          <p:nvPr/>
        </p:nvSpPr>
        <p:spPr>
          <a:xfrm>
            <a:off x="685800" y="2571690"/>
            <a:ext cx="1398460" cy="400110"/>
          </a:xfrm>
          <a:prstGeom prst="rect">
            <a:avLst/>
          </a:prstGeom>
          <a:noFill/>
        </p:spPr>
        <p:txBody>
          <a:bodyPr wrap="none" rtlCol="0">
            <a:spAutoFit/>
          </a:bodyPr>
          <a:lstStyle/>
          <a:p>
            <a:r>
              <a:rPr lang="en-US" sz="2000" b="1" spc="300" dirty="0" smtClean="0"/>
              <a:t>Kingdom</a:t>
            </a:r>
            <a:endParaRPr lang="en-US" sz="2000" b="1" spc="300" dirty="0"/>
          </a:p>
        </p:txBody>
      </p:sp>
      <p:sp>
        <p:nvSpPr>
          <p:cNvPr id="3" name="TextBox 2"/>
          <p:cNvSpPr txBox="1"/>
          <p:nvPr/>
        </p:nvSpPr>
        <p:spPr>
          <a:xfrm>
            <a:off x="685800" y="4267200"/>
            <a:ext cx="3810000" cy="2554545"/>
          </a:xfrm>
          <a:prstGeom prst="rect">
            <a:avLst/>
          </a:prstGeom>
          <a:noFill/>
        </p:spPr>
        <p:txBody>
          <a:bodyPr wrap="square" rtlCol="0">
            <a:spAutoFit/>
          </a:bodyPr>
          <a:lstStyle/>
          <a:p>
            <a:pPr algn="ctr"/>
            <a:r>
              <a:rPr lang="en-US" sz="2000" i="1" dirty="0" smtClean="0"/>
              <a:t>“Then Philip went down to the city of Samaria and preached Christ to them. …But when they believed Philip as he preached the things concerning the kingdom of God and the name of Jesus Christ, both men and women were baptized” (Acts 8:5, 12)</a:t>
            </a:r>
          </a:p>
        </p:txBody>
      </p:sp>
      <p:sp>
        <p:nvSpPr>
          <p:cNvPr id="25" name="TextBox 24"/>
          <p:cNvSpPr txBox="1"/>
          <p:nvPr/>
        </p:nvSpPr>
        <p:spPr>
          <a:xfrm>
            <a:off x="685800" y="1219200"/>
            <a:ext cx="1141979" cy="400110"/>
          </a:xfrm>
          <a:prstGeom prst="rect">
            <a:avLst/>
          </a:prstGeom>
          <a:noFill/>
        </p:spPr>
        <p:txBody>
          <a:bodyPr wrap="none" rtlCol="0">
            <a:spAutoFit/>
          </a:bodyPr>
          <a:lstStyle/>
          <a:p>
            <a:r>
              <a:rPr lang="en-US" sz="2000" b="1" spc="300" dirty="0" smtClean="0"/>
              <a:t>Preach</a:t>
            </a:r>
            <a:endParaRPr lang="en-US" sz="2000" b="1" spc="300" dirty="0"/>
          </a:p>
        </p:txBody>
      </p:sp>
      <p:sp>
        <p:nvSpPr>
          <p:cNvPr id="7" name="Slide Number Placeholder 6"/>
          <p:cNvSpPr>
            <a:spLocks noGrp="1"/>
          </p:cNvSpPr>
          <p:nvPr>
            <p:ph type="sldNum" sz="quarter" idx="12"/>
          </p:nvPr>
        </p:nvSpPr>
        <p:spPr/>
        <p:txBody>
          <a:bodyPr/>
          <a:lstStyle/>
          <a:p>
            <a:fld id="{B51AA485-FC30-4D69-B7E5-0F893CDFDF7B}" type="slidenum">
              <a:rPr lang="en-US" smtClean="0"/>
              <a:t>4</a:t>
            </a:fld>
            <a:endParaRPr lang="en-US"/>
          </a:p>
        </p:txBody>
      </p:sp>
    </p:spTree>
    <p:extLst>
      <p:ext uri="{BB962C8B-B14F-4D97-AF65-F5344CB8AC3E}">
        <p14:creationId xmlns:p14="http://schemas.microsoft.com/office/powerpoint/2010/main" val="424385925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heel(1)">
                                      <p:cBhvr>
                                        <p:cTn id="11" dur="20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up)">
                                      <p:cBhvr>
                                        <p:cTn id="16" dur="500"/>
                                        <p:tgtEl>
                                          <p:spTgt spid="19"/>
                                        </p:tgtEl>
                                      </p:cBhvr>
                                    </p:animEffect>
                                  </p:childTnLst>
                                </p:cTn>
                              </p:par>
                            </p:childTnLst>
                          </p:cTn>
                        </p:par>
                        <p:par>
                          <p:cTn id="17" fill="hold">
                            <p:stCondLst>
                              <p:cond delay="500"/>
                            </p:stCondLst>
                            <p:childTnLst>
                              <p:par>
                                <p:cTn id="18" presetID="22" presetClass="entr" presetSubtype="1" fill="hold" grpId="0"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wipe(up)">
                                      <p:cBhvr>
                                        <p:cTn id="2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3" grpId="0" animBg="1"/>
      <p:bldP spid="18" grpId="0" animBg="1"/>
      <p:bldP spid="1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Berlin Sans FB" pitchFamily="34" charset="0"/>
              </a:rPr>
              <a:t>Outline of some key points in Colossians 1</a:t>
            </a:r>
            <a:endParaRPr lang="en-US" dirty="0">
              <a:latin typeface="Berlin Sans FB" pitchFamily="34" charset="0"/>
            </a:endParaRPr>
          </a:p>
        </p:txBody>
      </p:sp>
      <p:sp>
        <p:nvSpPr>
          <p:cNvPr id="6" name="TextBox 5"/>
          <p:cNvSpPr txBox="1"/>
          <p:nvPr/>
        </p:nvSpPr>
        <p:spPr>
          <a:xfrm>
            <a:off x="5033814" y="2782669"/>
            <a:ext cx="3271986"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smtClean="0"/>
              <a:t>Heard + Knew  = </a:t>
            </a:r>
            <a:r>
              <a:rPr lang="en-US" b="1" dirty="0" smtClean="0"/>
              <a:t>Learned</a:t>
            </a:r>
            <a:r>
              <a:rPr lang="en-US" dirty="0" smtClean="0"/>
              <a:t> “the grace of God in truth” (vv. 6, 7)</a:t>
            </a:r>
            <a:endParaRPr lang="en-US" dirty="0"/>
          </a:p>
        </p:txBody>
      </p:sp>
      <p:sp>
        <p:nvSpPr>
          <p:cNvPr id="13" name="Equal 12"/>
          <p:cNvSpPr/>
          <p:nvPr/>
        </p:nvSpPr>
        <p:spPr>
          <a:xfrm>
            <a:off x="4038600" y="2667000"/>
            <a:ext cx="914400" cy="914400"/>
          </a:xfrm>
          <a:prstGeom prst="mathEqual">
            <a:avLst>
              <a:gd name="adj1" fmla="val 18520"/>
              <a:gd name="adj2" fmla="val 11760"/>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chemeClr val="tx1"/>
              </a:solidFill>
            </a:endParaRPr>
          </a:p>
        </p:txBody>
      </p:sp>
      <p:grpSp>
        <p:nvGrpSpPr>
          <p:cNvPr id="17" name="Group 16"/>
          <p:cNvGrpSpPr/>
          <p:nvPr/>
        </p:nvGrpSpPr>
        <p:grpSpPr>
          <a:xfrm>
            <a:off x="667407" y="1600200"/>
            <a:ext cx="3290380" cy="4648200"/>
            <a:chOff x="667407" y="1600200"/>
            <a:chExt cx="3290380" cy="3569732"/>
          </a:xfrm>
        </p:grpSpPr>
        <p:sp>
          <p:nvSpPr>
            <p:cNvPr id="4" name="TextBox 3"/>
            <p:cNvSpPr txBox="1"/>
            <p:nvPr/>
          </p:nvSpPr>
          <p:spPr>
            <a:xfrm>
              <a:off x="685800" y="1600200"/>
              <a:ext cx="3271986" cy="283640"/>
            </a:xfrm>
            <a:prstGeom prst="rect">
              <a:avLst/>
            </a:prstGeom>
          </p:spPr>
          <p:style>
            <a:lnRef idx="2">
              <a:schemeClr val="accent5"/>
            </a:lnRef>
            <a:fillRef idx="1">
              <a:schemeClr val="lt1"/>
            </a:fillRef>
            <a:effectRef idx="0">
              <a:schemeClr val="accent5"/>
            </a:effectRef>
            <a:fontRef idx="minor">
              <a:schemeClr val="dk1"/>
            </a:fontRef>
          </p:style>
          <p:txBody>
            <a:bodyPr wrap="none" rtlCol="0">
              <a:spAutoFit/>
            </a:bodyPr>
            <a:lstStyle/>
            <a:p>
              <a:r>
                <a:rPr lang="en-US" dirty="0" smtClean="0"/>
                <a:t>Faithful brethren in </a:t>
              </a:r>
              <a:r>
                <a:rPr lang="en-US" dirty="0" err="1" smtClean="0"/>
                <a:t>Colosse</a:t>
              </a:r>
              <a:r>
                <a:rPr lang="en-US" dirty="0" smtClean="0"/>
                <a:t> (v. 2)</a:t>
              </a:r>
              <a:endParaRPr lang="en-US" dirty="0"/>
            </a:p>
          </p:txBody>
        </p:sp>
        <p:sp>
          <p:nvSpPr>
            <p:cNvPr id="5" name="TextBox 4"/>
            <p:cNvSpPr txBox="1"/>
            <p:nvPr/>
          </p:nvSpPr>
          <p:spPr>
            <a:xfrm>
              <a:off x="685801" y="2477869"/>
              <a:ext cx="3271986" cy="646331"/>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dirty="0" smtClean="0"/>
                <a:t>Heard “the word of the truth of the gospel” (v. 5)</a:t>
              </a:r>
              <a:endParaRPr lang="en-US" dirty="0"/>
            </a:p>
          </p:txBody>
        </p:sp>
        <p:sp>
          <p:nvSpPr>
            <p:cNvPr id="9" name="TextBox 8"/>
            <p:cNvSpPr txBox="1"/>
            <p:nvPr/>
          </p:nvSpPr>
          <p:spPr>
            <a:xfrm>
              <a:off x="685800" y="3620869"/>
              <a:ext cx="3271986" cy="646331"/>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dirty="0" smtClean="0"/>
                <a:t>Conveyed into kingdom of the Son of His love (v. 13)</a:t>
              </a:r>
              <a:endParaRPr lang="en-US" dirty="0"/>
            </a:p>
          </p:txBody>
        </p:sp>
        <p:sp>
          <p:nvSpPr>
            <p:cNvPr id="12" name="TextBox 11"/>
            <p:cNvSpPr txBox="1"/>
            <p:nvPr/>
          </p:nvSpPr>
          <p:spPr>
            <a:xfrm>
              <a:off x="667407" y="4800600"/>
              <a:ext cx="3271986" cy="369332"/>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dirty="0" smtClean="0"/>
                <a:t>Head of body the church (v. 18)</a:t>
              </a:r>
              <a:endParaRPr lang="en-US" dirty="0"/>
            </a:p>
          </p:txBody>
        </p:sp>
        <p:sp>
          <p:nvSpPr>
            <p:cNvPr id="14" name="Down Arrow 13"/>
            <p:cNvSpPr/>
            <p:nvPr/>
          </p:nvSpPr>
          <p:spPr>
            <a:xfrm>
              <a:off x="2057400" y="2057400"/>
              <a:ext cx="533400" cy="344269"/>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5" name="Down Arrow 14"/>
            <p:cNvSpPr/>
            <p:nvPr/>
          </p:nvSpPr>
          <p:spPr>
            <a:xfrm>
              <a:off x="2057400" y="3237131"/>
              <a:ext cx="533400" cy="344269"/>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6" name="Down Arrow 15"/>
            <p:cNvSpPr/>
            <p:nvPr/>
          </p:nvSpPr>
          <p:spPr>
            <a:xfrm>
              <a:off x="2057400" y="4380131"/>
              <a:ext cx="533400" cy="344269"/>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grpSp>
      <p:sp>
        <p:nvSpPr>
          <p:cNvPr id="18" name="TextBox 17"/>
          <p:cNvSpPr txBox="1"/>
          <p:nvPr/>
        </p:nvSpPr>
        <p:spPr>
          <a:xfrm>
            <a:off x="5029200" y="4230469"/>
            <a:ext cx="3271986" cy="2308324"/>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sz="2400" b="1" dirty="0" smtClean="0"/>
              <a:t>Learning and obeying the gospel conveys us into the kingdom of the Son and makes us members of His body, the church!</a:t>
            </a:r>
            <a:endParaRPr lang="en-US" sz="2400" b="1" dirty="0"/>
          </a:p>
        </p:txBody>
      </p:sp>
      <p:sp>
        <p:nvSpPr>
          <p:cNvPr id="19" name="Down Arrow 18"/>
          <p:cNvSpPr/>
          <p:nvPr/>
        </p:nvSpPr>
        <p:spPr>
          <a:xfrm>
            <a:off x="6398493" y="3653344"/>
            <a:ext cx="533400" cy="448278"/>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0" name="Right Arrow 19"/>
          <p:cNvSpPr/>
          <p:nvPr/>
        </p:nvSpPr>
        <p:spPr>
          <a:xfrm>
            <a:off x="4168140" y="4368217"/>
            <a:ext cx="685800" cy="567848"/>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1" name="Right Arrow 20"/>
          <p:cNvSpPr/>
          <p:nvPr/>
        </p:nvSpPr>
        <p:spPr>
          <a:xfrm>
            <a:off x="4191000" y="5680552"/>
            <a:ext cx="685800" cy="567848"/>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2" name="TextBox 21"/>
          <p:cNvSpPr txBox="1"/>
          <p:nvPr/>
        </p:nvSpPr>
        <p:spPr>
          <a:xfrm>
            <a:off x="685800" y="2362200"/>
            <a:ext cx="1149674" cy="400110"/>
          </a:xfrm>
          <a:prstGeom prst="rect">
            <a:avLst/>
          </a:prstGeom>
          <a:noFill/>
        </p:spPr>
        <p:txBody>
          <a:bodyPr wrap="none" rtlCol="0">
            <a:spAutoFit/>
          </a:bodyPr>
          <a:lstStyle/>
          <a:p>
            <a:r>
              <a:rPr lang="en-US" sz="2000" b="1" spc="300" dirty="0" smtClean="0"/>
              <a:t>Gospel</a:t>
            </a:r>
            <a:endParaRPr lang="en-US" sz="2000" b="1" spc="300" dirty="0"/>
          </a:p>
        </p:txBody>
      </p:sp>
      <p:sp>
        <p:nvSpPr>
          <p:cNvPr id="23" name="TextBox 22"/>
          <p:cNvSpPr txBox="1"/>
          <p:nvPr/>
        </p:nvSpPr>
        <p:spPr>
          <a:xfrm>
            <a:off x="685800" y="3867090"/>
            <a:ext cx="1398460" cy="400110"/>
          </a:xfrm>
          <a:prstGeom prst="rect">
            <a:avLst/>
          </a:prstGeom>
          <a:noFill/>
        </p:spPr>
        <p:txBody>
          <a:bodyPr wrap="none" rtlCol="0">
            <a:spAutoFit/>
          </a:bodyPr>
          <a:lstStyle/>
          <a:p>
            <a:r>
              <a:rPr lang="en-US" sz="2000" b="1" spc="300" dirty="0" smtClean="0"/>
              <a:t>Kingdom</a:t>
            </a:r>
            <a:endParaRPr lang="en-US" sz="2000" b="1" spc="300" dirty="0"/>
          </a:p>
        </p:txBody>
      </p:sp>
      <p:sp>
        <p:nvSpPr>
          <p:cNvPr id="24" name="TextBox 23"/>
          <p:cNvSpPr txBox="1"/>
          <p:nvPr/>
        </p:nvSpPr>
        <p:spPr>
          <a:xfrm>
            <a:off x="685800" y="5391090"/>
            <a:ext cx="1160446" cy="400110"/>
          </a:xfrm>
          <a:prstGeom prst="rect">
            <a:avLst/>
          </a:prstGeom>
          <a:noFill/>
        </p:spPr>
        <p:txBody>
          <a:bodyPr wrap="none" rtlCol="0">
            <a:spAutoFit/>
          </a:bodyPr>
          <a:lstStyle/>
          <a:p>
            <a:r>
              <a:rPr lang="en-US" sz="2000" b="1" spc="300" dirty="0" smtClean="0"/>
              <a:t>Church</a:t>
            </a:r>
            <a:endParaRPr lang="en-US" sz="2000" b="1" spc="300" dirty="0"/>
          </a:p>
        </p:txBody>
      </p:sp>
      <p:sp>
        <p:nvSpPr>
          <p:cNvPr id="3" name="Slide Number Placeholder 2"/>
          <p:cNvSpPr>
            <a:spLocks noGrp="1"/>
          </p:cNvSpPr>
          <p:nvPr>
            <p:ph type="sldNum" sz="quarter" idx="12"/>
          </p:nvPr>
        </p:nvSpPr>
        <p:spPr/>
        <p:txBody>
          <a:bodyPr/>
          <a:lstStyle/>
          <a:p>
            <a:fld id="{B51AA485-FC30-4D69-B7E5-0F893CDFDF7B}" type="slidenum">
              <a:rPr lang="en-US" smtClean="0"/>
              <a:t>5</a:t>
            </a:fld>
            <a:endParaRPr lang="en-US"/>
          </a:p>
        </p:txBody>
      </p:sp>
    </p:spTree>
    <p:extLst>
      <p:ext uri="{BB962C8B-B14F-4D97-AF65-F5344CB8AC3E}">
        <p14:creationId xmlns:p14="http://schemas.microsoft.com/office/powerpoint/2010/main" val="28398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childTnLst>
                          </p:cTn>
                        </p:par>
                        <p:par>
                          <p:cTn id="23" fill="hold">
                            <p:stCondLst>
                              <p:cond delay="500"/>
                            </p:stCondLst>
                            <p:childTnLst>
                              <p:par>
                                <p:cTn id="24" presetID="21" presetClass="entr" presetSubtype="1"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heel(1)">
                                      <p:cBhvr>
                                        <p:cTn id="26"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3" grpId="0" animBg="1"/>
      <p:bldP spid="18" grpId="0" animBg="1"/>
      <p:bldP spid="19" grpId="0" animBg="1"/>
      <p:bldP spid="20" grpId="0" animBg="1"/>
      <p:bldP spid="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Berlin Sans FB" pitchFamily="34" charset="0"/>
              </a:rPr>
              <a:t>How To Get In Kingdom/Church?</a:t>
            </a:r>
            <a:endParaRPr lang="en-US" dirty="0">
              <a:latin typeface="Berlin Sans FB" pitchFamily="34" charset="0"/>
            </a:endParaRPr>
          </a:p>
        </p:txBody>
      </p:sp>
      <p:sp>
        <p:nvSpPr>
          <p:cNvPr id="6" name="TextBox 5"/>
          <p:cNvSpPr txBox="1"/>
          <p:nvPr/>
        </p:nvSpPr>
        <p:spPr>
          <a:xfrm>
            <a:off x="5033814" y="2782669"/>
            <a:ext cx="3271986" cy="92333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dirty="0" smtClean="0"/>
              <a:t>Preaching gospel requires commanding baptism </a:t>
            </a:r>
            <a:br>
              <a:rPr lang="en-US" dirty="0" smtClean="0"/>
            </a:br>
            <a:r>
              <a:rPr lang="en-US" dirty="0" smtClean="0"/>
              <a:t>(Mk. 16:15, 16; Col. 2:12)</a:t>
            </a:r>
            <a:endParaRPr lang="en-US" dirty="0"/>
          </a:p>
        </p:txBody>
      </p:sp>
      <p:grpSp>
        <p:nvGrpSpPr>
          <p:cNvPr id="17" name="Group 16"/>
          <p:cNvGrpSpPr/>
          <p:nvPr/>
        </p:nvGrpSpPr>
        <p:grpSpPr>
          <a:xfrm>
            <a:off x="667407" y="1600200"/>
            <a:ext cx="3290380" cy="4648200"/>
            <a:chOff x="667407" y="1600200"/>
            <a:chExt cx="3290380" cy="3569732"/>
          </a:xfrm>
        </p:grpSpPr>
        <p:sp>
          <p:nvSpPr>
            <p:cNvPr id="4" name="TextBox 3"/>
            <p:cNvSpPr txBox="1"/>
            <p:nvPr/>
          </p:nvSpPr>
          <p:spPr>
            <a:xfrm>
              <a:off x="685800" y="1600200"/>
              <a:ext cx="3271986" cy="283640"/>
            </a:xfrm>
            <a:prstGeom prst="rect">
              <a:avLst/>
            </a:prstGeom>
          </p:spPr>
          <p:style>
            <a:lnRef idx="2">
              <a:schemeClr val="accent5"/>
            </a:lnRef>
            <a:fillRef idx="1">
              <a:schemeClr val="lt1"/>
            </a:fillRef>
            <a:effectRef idx="0">
              <a:schemeClr val="accent5"/>
            </a:effectRef>
            <a:fontRef idx="minor">
              <a:schemeClr val="dk1"/>
            </a:fontRef>
          </p:style>
          <p:txBody>
            <a:bodyPr wrap="none" rtlCol="0">
              <a:spAutoFit/>
            </a:bodyPr>
            <a:lstStyle/>
            <a:p>
              <a:r>
                <a:rPr lang="en-US" dirty="0" smtClean="0"/>
                <a:t>Faithful brethren in </a:t>
              </a:r>
              <a:r>
                <a:rPr lang="en-US" dirty="0" err="1" smtClean="0"/>
                <a:t>Colosse</a:t>
              </a:r>
              <a:r>
                <a:rPr lang="en-US" dirty="0" smtClean="0"/>
                <a:t> (v. 2)</a:t>
              </a:r>
              <a:endParaRPr lang="en-US" dirty="0"/>
            </a:p>
          </p:txBody>
        </p:sp>
        <p:sp>
          <p:nvSpPr>
            <p:cNvPr id="5" name="TextBox 4"/>
            <p:cNvSpPr txBox="1"/>
            <p:nvPr/>
          </p:nvSpPr>
          <p:spPr>
            <a:xfrm>
              <a:off x="685801" y="2477869"/>
              <a:ext cx="3271986" cy="646331"/>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dirty="0" smtClean="0"/>
                <a:t>Heard “the word of the truth of the gospel” (v. 5)</a:t>
              </a:r>
              <a:endParaRPr lang="en-US" dirty="0"/>
            </a:p>
          </p:txBody>
        </p:sp>
        <p:sp>
          <p:nvSpPr>
            <p:cNvPr id="9" name="TextBox 8"/>
            <p:cNvSpPr txBox="1"/>
            <p:nvPr/>
          </p:nvSpPr>
          <p:spPr>
            <a:xfrm>
              <a:off x="685800" y="3620869"/>
              <a:ext cx="3271986" cy="646331"/>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dirty="0" smtClean="0"/>
                <a:t>Conveyed into kingdom of the Son of His love (v. 13)</a:t>
              </a:r>
              <a:endParaRPr lang="en-US" dirty="0"/>
            </a:p>
          </p:txBody>
        </p:sp>
        <p:sp>
          <p:nvSpPr>
            <p:cNvPr id="12" name="TextBox 11"/>
            <p:cNvSpPr txBox="1"/>
            <p:nvPr/>
          </p:nvSpPr>
          <p:spPr>
            <a:xfrm>
              <a:off x="667407" y="4800600"/>
              <a:ext cx="3271986" cy="369332"/>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dirty="0" smtClean="0"/>
                <a:t>Head of body the church (v. 18)</a:t>
              </a:r>
              <a:endParaRPr lang="en-US" dirty="0"/>
            </a:p>
          </p:txBody>
        </p:sp>
        <p:sp>
          <p:nvSpPr>
            <p:cNvPr id="14" name="Down Arrow 13"/>
            <p:cNvSpPr/>
            <p:nvPr/>
          </p:nvSpPr>
          <p:spPr>
            <a:xfrm>
              <a:off x="2057400" y="2057400"/>
              <a:ext cx="533400" cy="344269"/>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5" name="Down Arrow 14"/>
            <p:cNvSpPr/>
            <p:nvPr/>
          </p:nvSpPr>
          <p:spPr>
            <a:xfrm>
              <a:off x="2057400" y="3237131"/>
              <a:ext cx="533400" cy="344269"/>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6" name="Down Arrow 15"/>
            <p:cNvSpPr/>
            <p:nvPr/>
          </p:nvSpPr>
          <p:spPr>
            <a:xfrm>
              <a:off x="2057400" y="4380131"/>
              <a:ext cx="533400" cy="344269"/>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grpSp>
      <p:sp>
        <p:nvSpPr>
          <p:cNvPr id="20" name="Right Arrow 19"/>
          <p:cNvSpPr/>
          <p:nvPr/>
        </p:nvSpPr>
        <p:spPr>
          <a:xfrm>
            <a:off x="4168140" y="4368217"/>
            <a:ext cx="685800" cy="567848"/>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1" name="Right Arrow 20"/>
          <p:cNvSpPr/>
          <p:nvPr/>
        </p:nvSpPr>
        <p:spPr>
          <a:xfrm>
            <a:off x="4191000" y="5680552"/>
            <a:ext cx="685800" cy="567848"/>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2" name="TextBox 21"/>
          <p:cNvSpPr txBox="1"/>
          <p:nvPr/>
        </p:nvSpPr>
        <p:spPr>
          <a:xfrm>
            <a:off x="685800" y="2362200"/>
            <a:ext cx="1149674" cy="400110"/>
          </a:xfrm>
          <a:prstGeom prst="rect">
            <a:avLst/>
          </a:prstGeom>
          <a:noFill/>
        </p:spPr>
        <p:txBody>
          <a:bodyPr wrap="none" rtlCol="0">
            <a:spAutoFit/>
          </a:bodyPr>
          <a:lstStyle/>
          <a:p>
            <a:r>
              <a:rPr lang="en-US" sz="2000" b="1" spc="300" dirty="0" smtClean="0"/>
              <a:t>Gospel</a:t>
            </a:r>
            <a:endParaRPr lang="en-US" sz="2000" b="1" spc="300" dirty="0"/>
          </a:p>
        </p:txBody>
      </p:sp>
      <p:sp>
        <p:nvSpPr>
          <p:cNvPr id="23" name="TextBox 22"/>
          <p:cNvSpPr txBox="1"/>
          <p:nvPr/>
        </p:nvSpPr>
        <p:spPr>
          <a:xfrm>
            <a:off x="685800" y="3867090"/>
            <a:ext cx="1398460" cy="400110"/>
          </a:xfrm>
          <a:prstGeom prst="rect">
            <a:avLst/>
          </a:prstGeom>
          <a:noFill/>
        </p:spPr>
        <p:txBody>
          <a:bodyPr wrap="none" rtlCol="0">
            <a:spAutoFit/>
          </a:bodyPr>
          <a:lstStyle/>
          <a:p>
            <a:r>
              <a:rPr lang="en-US" sz="2000" b="1" spc="300" dirty="0" smtClean="0"/>
              <a:t>Kingdom</a:t>
            </a:r>
            <a:endParaRPr lang="en-US" sz="2000" b="1" spc="300" dirty="0"/>
          </a:p>
        </p:txBody>
      </p:sp>
      <p:sp>
        <p:nvSpPr>
          <p:cNvPr id="24" name="TextBox 23"/>
          <p:cNvSpPr txBox="1"/>
          <p:nvPr/>
        </p:nvSpPr>
        <p:spPr>
          <a:xfrm>
            <a:off x="685800" y="5391090"/>
            <a:ext cx="1160446" cy="400110"/>
          </a:xfrm>
          <a:prstGeom prst="rect">
            <a:avLst/>
          </a:prstGeom>
          <a:noFill/>
        </p:spPr>
        <p:txBody>
          <a:bodyPr wrap="none" rtlCol="0">
            <a:spAutoFit/>
          </a:bodyPr>
          <a:lstStyle/>
          <a:p>
            <a:r>
              <a:rPr lang="en-US" sz="2000" b="1" spc="300" dirty="0" smtClean="0"/>
              <a:t>Church</a:t>
            </a:r>
            <a:endParaRPr lang="en-US" sz="2000" b="1" spc="300" dirty="0"/>
          </a:p>
        </p:txBody>
      </p:sp>
      <p:sp>
        <p:nvSpPr>
          <p:cNvPr id="25" name="Right Arrow 24"/>
          <p:cNvSpPr/>
          <p:nvPr/>
        </p:nvSpPr>
        <p:spPr>
          <a:xfrm>
            <a:off x="4191000" y="2895600"/>
            <a:ext cx="685800" cy="567848"/>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6" name="TextBox 25"/>
          <p:cNvSpPr txBox="1"/>
          <p:nvPr/>
        </p:nvSpPr>
        <p:spPr>
          <a:xfrm>
            <a:off x="5029200" y="4038600"/>
            <a:ext cx="3271986"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dirty="0" smtClean="0"/>
              <a:t>Preaching Christ requires the preaching of the kingdom of God, the name of Jesus and baptism (Acts 8:5, 12)</a:t>
            </a:r>
            <a:endParaRPr lang="en-US" dirty="0"/>
          </a:p>
        </p:txBody>
      </p:sp>
      <p:sp>
        <p:nvSpPr>
          <p:cNvPr id="27" name="TextBox 26"/>
          <p:cNvSpPr txBox="1"/>
          <p:nvPr/>
        </p:nvSpPr>
        <p:spPr>
          <a:xfrm>
            <a:off x="5029200" y="5602069"/>
            <a:ext cx="3271986" cy="64633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dirty="0" smtClean="0"/>
              <a:t>Baptism is into the body </a:t>
            </a:r>
            <a:br>
              <a:rPr lang="en-US" dirty="0" smtClean="0"/>
            </a:br>
            <a:r>
              <a:rPr lang="en-US" dirty="0" smtClean="0"/>
              <a:t>(1 Cor. 12:13)</a:t>
            </a:r>
            <a:endParaRPr lang="en-US" dirty="0"/>
          </a:p>
        </p:txBody>
      </p:sp>
      <p:sp>
        <p:nvSpPr>
          <p:cNvPr id="3" name="Slide Number Placeholder 2"/>
          <p:cNvSpPr>
            <a:spLocks noGrp="1"/>
          </p:cNvSpPr>
          <p:nvPr>
            <p:ph type="sldNum" sz="quarter" idx="12"/>
          </p:nvPr>
        </p:nvSpPr>
        <p:spPr/>
        <p:txBody>
          <a:bodyPr/>
          <a:lstStyle/>
          <a:p>
            <a:fld id="{B51AA485-FC30-4D69-B7E5-0F893CDFDF7B}" type="slidenum">
              <a:rPr lang="en-US" smtClean="0"/>
              <a:t>6</a:t>
            </a:fld>
            <a:endParaRPr lang="en-US"/>
          </a:p>
        </p:txBody>
      </p:sp>
    </p:spTree>
    <p:extLst>
      <p:ext uri="{BB962C8B-B14F-4D97-AF65-F5344CB8AC3E}">
        <p14:creationId xmlns:p14="http://schemas.microsoft.com/office/powerpoint/2010/main" val="2284484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left)">
                                      <p:cBhvr>
                                        <p:cTn id="15" dur="500"/>
                                        <p:tgtEl>
                                          <p:spTgt spid="20"/>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wipe(left)">
                                      <p:cBhvr>
                                        <p:cTn id="18" dur="500"/>
                                        <p:tgtEl>
                                          <p:spTgt spid="2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wipe(left)">
                                      <p:cBhvr>
                                        <p:cTn id="23" dur="500"/>
                                        <p:tgtEl>
                                          <p:spTgt spid="21"/>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wipe(left)">
                                      <p:cBhvr>
                                        <p:cTn id="26"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0" grpId="0" animBg="1"/>
      <p:bldP spid="21" grpId="0" animBg="1"/>
      <p:bldP spid="25" grpId="0" animBg="1"/>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5800" y="3352800"/>
            <a:ext cx="7772400" cy="1362075"/>
          </a:xfrm>
        </p:spPr>
        <p:txBody>
          <a:bodyPr>
            <a:normAutofit fontScale="90000"/>
          </a:bodyPr>
          <a:lstStyle/>
          <a:p>
            <a:pPr algn="ctr"/>
            <a:r>
              <a:rPr lang="en-US" dirty="0" smtClean="0"/>
              <a:t>We ought to appreciate the close relationship of Jesus with the church:  </a:t>
            </a:r>
            <a:r>
              <a:rPr lang="en-US" dirty="0" smtClean="0">
                <a:solidFill>
                  <a:srgbClr val="C00000"/>
                </a:solidFill>
                <a:effectLst>
                  <a:outerShdw blurRad="38100" dist="38100" dir="2700000" algn="tl">
                    <a:srgbClr val="000000">
                      <a:alpha val="43137"/>
                    </a:srgbClr>
                  </a:outerShdw>
                </a:effectLst>
                <a:latin typeface="Bauhaus 93" pitchFamily="82" charset="0"/>
              </a:rPr>
              <a:t>when we were baptized “into Christ” we were baptized “into his body!”</a:t>
            </a:r>
            <a:endParaRPr lang="en-US" dirty="0">
              <a:solidFill>
                <a:srgbClr val="C00000"/>
              </a:solidFill>
              <a:effectLst>
                <a:outerShdw blurRad="38100" dist="38100" dir="2700000" algn="tl">
                  <a:srgbClr val="000000">
                    <a:alpha val="43137"/>
                  </a:srgbClr>
                </a:outerShdw>
              </a:effectLst>
              <a:latin typeface="Bauhaus 93" pitchFamily="82" charset="0"/>
            </a:endParaRPr>
          </a:p>
        </p:txBody>
      </p:sp>
      <p:sp>
        <p:nvSpPr>
          <p:cNvPr id="6" name="Text Placeholder 5"/>
          <p:cNvSpPr>
            <a:spLocks noGrp="1"/>
          </p:cNvSpPr>
          <p:nvPr>
            <p:ph type="body" idx="1"/>
          </p:nvPr>
        </p:nvSpPr>
        <p:spPr>
          <a:xfrm>
            <a:off x="685800" y="609600"/>
            <a:ext cx="7772400" cy="2349500"/>
          </a:xfrm>
        </p:spPr>
        <p:txBody>
          <a:bodyPr>
            <a:normAutofit/>
          </a:bodyPr>
          <a:lstStyle/>
          <a:p>
            <a:r>
              <a:rPr lang="en-US" sz="2400" dirty="0" smtClean="0"/>
              <a:t>“For as the body is one and has many members, but all the members of that one body, being many, are one body, so also is Christ. For by one Spirit we were all baptized into one body—whether Jews or Greeks, whether slaves or free—and have all been made to drink into one Spirit” (1 Cor. 12:12, 13)</a:t>
            </a:r>
          </a:p>
        </p:txBody>
      </p:sp>
      <p:cxnSp>
        <p:nvCxnSpPr>
          <p:cNvPr id="8" name="Straight Connector 7"/>
          <p:cNvCxnSpPr/>
          <p:nvPr/>
        </p:nvCxnSpPr>
        <p:spPr>
          <a:xfrm>
            <a:off x="685800" y="3200400"/>
            <a:ext cx="7391400"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fld id="{B51AA485-FC30-4D69-B7E5-0F893CDFDF7B}" type="slidenum">
              <a:rPr lang="en-US" smtClean="0"/>
              <a:t>7</a:t>
            </a:fld>
            <a:endParaRPr lang="en-US"/>
          </a:p>
        </p:txBody>
      </p:sp>
    </p:spTree>
    <p:extLst>
      <p:ext uri="{BB962C8B-B14F-4D97-AF65-F5344CB8AC3E}">
        <p14:creationId xmlns:p14="http://schemas.microsoft.com/office/powerpoint/2010/main" val="3150981192"/>
      </p:ext>
    </p:extLst>
  </p:cSld>
  <p:clrMapOvr>
    <a:masterClrMapping/>
  </p:clrMapOvr>
  <p:transition spd="slow">
    <p:randomBar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Therefore, what happens to the church </a:t>
            </a:r>
            <a:r>
              <a:rPr lang="en-US"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ALSO </a:t>
            </a:r>
            <a:r>
              <a:rPr lang="en-US" dirty="0" smtClean="0"/>
              <a:t>happens to Christ</a:t>
            </a:r>
            <a:endParaRPr lang="en-US" dirty="0"/>
          </a:p>
        </p:txBody>
      </p:sp>
      <p:sp>
        <p:nvSpPr>
          <p:cNvPr id="3" name="Text Placeholder 2"/>
          <p:cNvSpPr>
            <a:spLocks noGrp="1"/>
          </p:cNvSpPr>
          <p:nvPr>
            <p:ph type="body" idx="1"/>
          </p:nvPr>
        </p:nvSpPr>
        <p:spPr>
          <a:xfrm>
            <a:off x="722313" y="3852863"/>
            <a:ext cx="7050087" cy="1633538"/>
          </a:xfrm>
        </p:spPr>
        <p:txBody>
          <a:bodyPr/>
          <a:lstStyle/>
          <a:p>
            <a:r>
              <a:rPr lang="en-US" sz="2400" dirty="0" smtClean="0"/>
              <a:t>"Saul, Saul, why are you persecuting Me?" (Acts 9:4)</a:t>
            </a:r>
          </a:p>
          <a:p>
            <a:endParaRPr lang="en-US" dirty="0" smtClean="0"/>
          </a:p>
        </p:txBody>
      </p:sp>
      <p:sp>
        <p:nvSpPr>
          <p:cNvPr id="4" name="Slide Number Placeholder 3"/>
          <p:cNvSpPr>
            <a:spLocks noGrp="1"/>
          </p:cNvSpPr>
          <p:nvPr>
            <p:ph type="sldNum" sz="quarter" idx="12"/>
          </p:nvPr>
        </p:nvSpPr>
        <p:spPr/>
        <p:txBody>
          <a:bodyPr/>
          <a:lstStyle/>
          <a:p>
            <a:fld id="{B51AA485-FC30-4D69-B7E5-0F893CDFDF7B}" type="slidenum">
              <a:rPr lang="en-US" smtClean="0"/>
              <a:t>8</a:t>
            </a:fld>
            <a:endParaRPr lang="en-US"/>
          </a:p>
        </p:txBody>
      </p:sp>
    </p:spTree>
    <p:extLst>
      <p:ext uri="{BB962C8B-B14F-4D97-AF65-F5344CB8AC3E}">
        <p14:creationId xmlns:p14="http://schemas.microsoft.com/office/powerpoint/2010/main" val="3874743775"/>
      </p:ext>
    </p:extLst>
  </p:cSld>
  <p:clrMapOvr>
    <a:masterClrMapping/>
  </p:clrMapOvr>
  <p:transition spd="slow">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Our Relationship to the Church Defines Our Relationship to Jesus</a:t>
            </a:r>
            <a:endParaRPr lang="en-US" dirty="0"/>
          </a:p>
        </p:txBody>
      </p:sp>
      <p:sp>
        <p:nvSpPr>
          <p:cNvPr id="3" name="Content Placeholder 2"/>
          <p:cNvSpPr>
            <a:spLocks noGrp="1"/>
          </p:cNvSpPr>
          <p:nvPr>
            <p:ph idx="1"/>
          </p:nvPr>
        </p:nvSpPr>
        <p:spPr/>
        <p:txBody>
          <a:bodyPr>
            <a:noAutofit/>
          </a:bodyPr>
          <a:lstStyle/>
          <a:p>
            <a:r>
              <a:rPr lang="en-US" sz="2800" b="1" spc="300" dirty="0" smtClean="0">
                <a:solidFill>
                  <a:srgbClr val="C00000"/>
                </a:solidFill>
              </a:rPr>
              <a:t>Other Applications</a:t>
            </a:r>
          </a:p>
          <a:p>
            <a:pPr lvl="1"/>
            <a:r>
              <a:rPr lang="en-US" sz="2800" dirty="0" smtClean="0"/>
              <a:t>What about forsaking the church?</a:t>
            </a:r>
          </a:p>
          <a:p>
            <a:pPr lvl="1"/>
            <a:r>
              <a:rPr lang="en-US" sz="2800" dirty="0" smtClean="0"/>
              <a:t>What about cursing the church?</a:t>
            </a:r>
          </a:p>
          <a:p>
            <a:pPr lvl="1"/>
            <a:r>
              <a:rPr lang="en-US" sz="2800" dirty="0" smtClean="0"/>
              <a:t>What about minimizing the church?</a:t>
            </a:r>
          </a:p>
          <a:p>
            <a:pPr lvl="2" hangingPunct="0"/>
            <a:r>
              <a:rPr lang="en-US" sz="2400" dirty="0" smtClean="0"/>
              <a:t>“</a:t>
            </a:r>
            <a:r>
              <a:rPr lang="en-US" sz="2400" i="1" dirty="0" smtClean="0"/>
              <a:t>Some </a:t>
            </a:r>
            <a:r>
              <a:rPr lang="en-US" sz="2400" i="1" dirty="0"/>
              <a:t>think that following Jesus is attending a certain </a:t>
            </a:r>
            <a:r>
              <a:rPr lang="en-US" sz="2400" i="1" dirty="0" smtClean="0"/>
              <a:t>church </a:t>
            </a:r>
            <a:r>
              <a:rPr lang="en-US" sz="2400" i="1" dirty="0"/>
              <a:t>or political party.  A follower of Jesus is one who places their life where </a:t>
            </a:r>
            <a:r>
              <a:rPr lang="en-US" sz="2400" i="1" dirty="0" smtClean="0"/>
              <a:t>the </a:t>
            </a:r>
            <a:r>
              <a:rPr lang="en-US" sz="2400" i="1" dirty="0"/>
              <a:t>apostles placed their feet”</a:t>
            </a:r>
            <a:r>
              <a:rPr lang="en-US" sz="2400" dirty="0"/>
              <a:t> </a:t>
            </a:r>
            <a:r>
              <a:rPr lang="en-US" sz="2400" dirty="0" smtClean="0"/>
              <a:t>(Max </a:t>
            </a:r>
            <a:r>
              <a:rPr lang="en-US" sz="2400" dirty="0" err="1" smtClean="0"/>
              <a:t>Lucado</a:t>
            </a:r>
            <a:r>
              <a:rPr lang="en-US" sz="2400" dirty="0" smtClean="0"/>
              <a:t>, </a:t>
            </a:r>
            <a:r>
              <a:rPr lang="en-US" sz="2400" dirty="0" err="1" smtClean="0"/>
              <a:t>CSPAN</a:t>
            </a:r>
            <a:r>
              <a:rPr lang="en-US" sz="2400" dirty="0"/>
              <a:t>, national prayer breakfast broadcast, </a:t>
            </a:r>
            <a:r>
              <a:rPr lang="en-US" sz="2400" dirty="0" smtClean="0"/>
              <a:t>Feb</a:t>
            </a:r>
            <a:r>
              <a:rPr lang="en-US" sz="2400" dirty="0"/>
              <a:t>. 4, 1999</a:t>
            </a:r>
            <a:r>
              <a:rPr lang="en-US" sz="2400" dirty="0" smtClean="0"/>
              <a:t>)</a:t>
            </a:r>
          </a:p>
          <a:p>
            <a:pPr lvl="2" hangingPunct="0"/>
            <a:r>
              <a:rPr lang="en-US" sz="2400" dirty="0" smtClean="0"/>
              <a:t>A certain church or political party?</a:t>
            </a:r>
          </a:p>
        </p:txBody>
      </p:sp>
      <p:sp>
        <p:nvSpPr>
          <p:cNvPr id="4" name="Slide Number Placeholder 3"/>
          <p:cNvSpPr>
            <a:spLocks noGrp="1"/>
          </p:cNvSpPr>
          <p:nvPr>
            <p:ph type="sldNum" sz="quarter" idx="12"/>
          </p:nvPr>
        </p:nvSpPr>
        <p:spPr/>
        <p:txBody>
          <a:bodyPr/>
          <a:lstStyle/>
          <a:p>
            <a:fld id="{B51AA485-FC30-4D69-B7E5-0F893CDFDF7B}" type="slidenum">
              <a:rPr lang="en-US" smtClean="0"/>
              <a:t>9</a:t>
            </a:fld>
            <a:endParaRPr lang="en-US"/>
          </a:p>
        </p:txBody>
      </p:sp>
    </p:spTree>
    <p:extLst>
      <p:ext uri="{BB962C8B-B14F-4D97-AF65-F5344CB8AC3E}">
        <p14:creationId xmlns:p14="http://schemas.microsoft.com/office/powerpoint/2010/main" val="2759534484"/>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themeOverride>
</file>

<file path=ppt/theme/themeOverride2.xml><?xml version="1.0" encoding="utf-8"?>
<a:themeOverride xmlns:a="http://schemas.openxmlformats.org/drawingml/2006/main">
  <a:clrScheme name="Grid">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themeOverride>
</file>

<file path=ppt/theme/themeOverride3.xml><?xml version="1.0" encoding="utf-8"?>
<a:themeOverride xmlns:a="http://schemas.openxmlformats.org/drawingml/2006/main">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themeOverride>
</file>

<file path=ppt/theme/themeOverride4.xml><?xml version="1.0" encoding="utf-8"?>
<a:themeOverride xmlns:a="http://schemas.openxmlformats.org/drawingml/2006/main">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themeOverride>
</file>

<file path=ppt/theme/themeOverride5.xml><?xml version="1.0" encoding="utf-8"?>
<a:themeOverride xmlns:a="http://schemas.openxmlformats.org/drawingml/2006/main">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Adjacency</Template>
  <TotalTime>1810</TotalTime>
  <Words>1706</Words>
  <Application>Microsoft Office PowerPoint</Application>
  <PresentationFormat>On-screen Show (4:3)</PresentationFormat>
  <Paragraphs>168</Paragraphs>
  <Slides>23</Slides>
  <Notes>14</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23</vt:i4>
      </vt:variant>
    </vt:vector>
  </HeadingPairs>
  <TitlesOfParts>
    <vt:vector size="33" baseType="lpstr">
      <vt:lpstr>Arial</vt:lpstr>
      <vt:lpstr>Bloody</vt:lpstr>
      <vt:lpstr>Calibri</vt:lpstr>
      <vt:lpstr>Bauhaus 93</vt:lpstr>
      <vt:lpstr>Berlin Sans FB</vt:lpstr>
      <vt:lpstr>Aharoni</vt:lpstr>
      <vt:lpstr>Arial Black</vt:lpstr>
      <vt:lpstr>Cambria</vt:lpstr>
      <vt:lpstr>Adjacency</vt:lpstr>
      <vt:lpstr>Default Design</vt:lpstr>
      <vt:lpstr>Four Questions Pertaining To Paul</vt:lpstr>
      <vt:lpstr>1. “Saul, Saul, why are you persecuting Me?” (Acts 9:4)</vt:lpstr>
      <vt:lpstr>Our Relationship to the Church Defines Our Relationship to Jesus</vt:lpstr>
      <vt:lpstr>Example of NT Saints</vt:lpstr>
      <vt:lpstr>Outline of some key points in Colossians 1</vt:lpstr>
      <vt:lpstr>How To Get In Kingdom/Church?</vt:lpstr>
      <vt:lpstr>We ought to appreciate the close relationship of Jesus with the church:  when we were baptized “into Christ” we were baptized “into his body!”</vt:lpstr>
      <vt:lpstr>Therefore, what happens to the church ALSO happens to Christ</vt:lpstr>
      <vt:lpstr>Our Relationship to the Church Defines Our Relationship to Jesus</vt:lpstr>
      <vt:lpstr>“A follower of Jesus is one who places their life where the apostles placed their feet”</vt:lpstr>
      <vt:lpstr>What is placed in the church?</vt:lpstr>
      <vt:lpstr>Our Relationship to the Church Defines Our Relationship to Jesus</vt:lpstr>
      <vt:lpstr>2. “Who are you Lord?” (Acts 9:5)</vt:lpstr>
      <vt:lpstr>Why Did So Many Not Reach The Right Conclusion?</vt:lpstr>
      <vt:lpstr>Why Do So Many Reach Wrong Conclusions About A Lot of Things?</vt:lpstr>
      <vt:lpstr>Why Do So Many Reach Wrong Conclusions About A Lot of Things?</vt:lpstr>
      <vt:lpstr>BECAUSE</vt:lpstr>
      <vt:lpstr>Truth Repels and Attracts</vt:lpstr>
      <vt:lpstr>3. “Lord, what do You want me to do?” (9:6)</vt:lpstr>
      <vt:lpstr>The Lord Did Not Tell Paul Exactly What He “Must Do”</vt:lpstr>
      <vt:lpstr>4. “And now why are you waiting?” (Acts 22:16)</vt:lpstr>
      <vt:lpstr>Some Answers That Do Not Match What Paul Was Told He “Must” Do</vt:lpstr>
      <vt:lpstr>PowerPoint Presentation</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Four Questions Pertaining To Paul</dc:title>
  <dc:creator>Steven J. Wallace</dc:creator>
  <cp:lastModifiedBy>Steven J. Wallace</cp:lastModifiedBy>
  <cp:revision>41</cp:revision>
  <dcterms:created xsi:type="dcterms:W3CDTF">2012-01-19T21:37:50Z</dcterms:created>
  <dcterms:modified xsi:type="dcterms:W3CDTF">2012-02-27T00:00:37Z</dcterms:modified>
</cp:coreProperties>
</file>